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99"/>
                </a:lnTo>
                <a:close/>
              </a:path>
            </a:pathLst>
          </a:custGeom>
          <a:solidFill>
            <a:srgbClr val="2022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0289" y="828069"/>
            <a:ext cx="14198600" cy="12172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30285" y="2721668"/>
            <a:ext cx="8933180" cy="6090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F1D3B9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contactus@a3spacetech.com" TargetMode="External"/><Relationship Id="rId3" Type="http://schemas.openxmlformats.org/officeDocument/2006/relationships/hyperlink" Target="mailto:careers@a3spacetech.com" TargetMode="External"/><Relationship Id="rId4" Type="http://schemas.openxmlformats.org/officeDocument/2006/relationships/hyperlink" Target="https://www.a3spacetech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Relationship Id="rId8" Type="http://schemas.openxmlformats.org/officeDocument/2006/relationships/image" Target="../media/image27.jpg"/><Relationship Id="rId9" Type="http://schemas.openxmlformats.org/officeDocument/2006/relationships/image" Target="../media/image28.jpg"/><Relationship Id="rId10" Type="http://schemas.openxmlformats.org/officeDocument/2006/relationships/image" Target="../media/image29.jpg"/><Relationship Id="rId11" Type="http://schemas.openxmlformats.org/officeDocument/2006/relationships/image" Target="../media/image30.jpg"/><Relationship Id="rId12" Type="http://schemas.openxmlformats.org/officeDocument/2006/relationships/image" Target="../media/image31.jpg"/><Relationship Id="rId13" Type="http://schemas.openxmlformats.org/officeDocument/2006/relationships/image" Target="../media/image32.jpg"/><Relationship Id="rId14" Type="http://schemas.openxmlformats.org/officeDocument/2006/relationships/image" Target="../media/image33.jpg"/><Relationship Id="rId15" Type="http://schemas.openxmlformats.org/officeDocument/2006/relationships/image" Target="../media/image34.jpg"/><Relationship Id="rId16" Type="http://schemas.openxmlformats.org/officeDocument/2006/relationships/image" Target="../media/image35.jpg"/><Relationship Id="rId17" Type="http://schemas.openxmlformats.org/officeDocument/2006/relationships/image" Target="../media/image3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99"/>
                </a:lnTo>
                <a:close/>
              </a:path>
            </a:pathLst>
          </a:custGeom>
          <a:solidFill>
            <a:srgbClr val="2022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92989" y="3321771"/>
            <a:ext cx="4199255" cy="431165"/>
          </a:xfrm>
          <a:custGeom>
            <a:avLst/>
            <a:gdLst/>
            <a:ahLst/>
            <a:cxnLst/>
            <a:rect l="l" t="t" r="r" b="b"/>
            <a:pathLst>
              <a:path w="4199255" h="431164">
                <a:moveTo>
                  <a:pt x="4163799" y="430895"/>
                </a:moveTo>
                <a:lnTo>
                  <a:pt x="35277" y="430895"/>
                </a:lnTo>
                <a:lnTo>
                  <a:pt x="21553" y="428274"/>
                </a:lnTo>
                <a:lnTo>
                  <a:pt x="10339" y="421012"/>
                </a:lnTo>
                <a:lnTo>
                  <a:pt x="2774" y="410218"/>
                </a:lnTo>
                <a:lnTo>
                  <a:pt x="0" y="397002"/>
                </a:lnTo>
                <a:lnTo>
                  <a:pt x="0" y="33985"/>
                </a:lnTo>
                <a:lnTo>
                  <a:pt x="2774" y="20766"/>
                </a:lnTo>
                <a:lnTo>
                  <a:pt x="10339" y="9963"/>
                </a:lnTo>
                <a:lnTo>
                  <a:pt x="21553" y="2674"/>
                </a:lnTo>
                <a:lnTo>
                  <a:pt x="35277" y="0"/>
                </a:lnTo>
                <a:lnTo>
                  <a:pt x="4163799" y="0"/>
                </a:lnTo>
                <a:lnTo>
                  <a:pt x="4177531" y="2674"/>
                </a:lnTo>
                <a:lnTo>
                  <a:pt x="4188751" y="9963"/>
                </a:lnTo>
                <a:lnTo>
                  <a:pt x="4196319" y="20766"/>
                </a:lnTo>
                <a:lnTo>
                  <a:pt x="4199095" y="33985"/>
                </a:lnTo>
                <a:lnTo>
                  <a:pt x="4199069" y="397002"/>
                </a:lnTo>
                <a:lnTo>
                  <a:pt x="4196247" y="410218"/>
                </a:lnTo>
                <a:lnTo>
                  <a:pt x="4188622" y="421012"/>
                </a:lnTo>
                <a:lnTo>
                  <a:pt x="4177449" y="428274"/>
                </a:lnTo>
                <a:lnTo>
                  <a:pt x="4177257" y="428274"/>
                </a:lnTo>
                <a:lnTo>
                  <a:pt x="4163799" y="430895"/>
                </a:lnTo>
                <a:close/>
              </a:path>
            </a:pathLst>
          </a:custGeom>
          <a:solidFill>
            <a:srgbClr val="391F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50532" y="3380237"/>
            <a:ext cx="3994785" cy="288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00">
                <a:solidFill>
                  <a:srgbClr val="BCA088"/>
                </a:solidFill>
                <a:latin typeface="Arial"/>
                <a:cs typeface="Arial"/>
              </a:rPr>
              <a:t>AEROSPACE</a:t>
            </a:r>
            <a:r>
              <a:rPr dirty="0" sz="170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BCA088"/>
                </a:solidFill>
                <a:latin typeface="Arial"/>
                <a:cs typeface="Arial"/>
              </a:rPr>
              <a:t>&amp;</a:t>
            </a:r>
            <a:r>
              <a:rPr dirty="0" sz="17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70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17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0289" y="3788578"/>
            <a:ext cx="8587105" cy="34747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130"/>
              </a:spcBef>
            </a:pPr>
            <a:r>
              <a:rPr dirty="0" sz="5550" spc="170">
                <a:solidFill>
                  <a:srgbClr val="F1D3B9"/>
                </a:solidFill>
                <a:latin typeface="Palatino Linotype"/>
                <a:cs typeface="Palatino Linotype"/>
              </a:rPr>
              <a:t>Anjanisutah</a:t>
            </a:r>
            <a:r>
              <a:rPr dirty="0" sz="5550" spc="-4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5550" spc="495">
                <a:solidFill>
                  <a:srgbClr val="F1D3B9"/>
                </a:solidFill>
                <a:latin typeface="Palatino Linotype"/>
                <a:cs typeface="Palatino Linotype"/>
              </a:rPr>
              <a:t>3Space</a:t>
            </a:r>
            <a:r>
              <a:rPr dirty="0" sz="5550" spc="-40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5550" spc="95">
                <a:solidFill>
                  <a:srgbClr val="F1D3B9"/>
                </a:solidFill>
                <a:latin typeface="Palatino Linotype"/>
                <a:cs typeface="Palatino Linotype"/>
              </a:rPr>
              <a:t>PVT. </a:t>
            </a:r>
            <a:r>
              <a:rPr dirty="0" sz="5550" spc="240">
                <a:solidFill>
                  <a:srgbClr val="F1D3B9"/>
                </a:solidFill>
                <a:latin typeface="Palatino Linotype"/>
                <a:cs typeface="Palatino Linotype"/>
              </a:rPr>
              <a:t>LTD.</a:t>
            </a:r>
            <a:endParaRPr sz="5550">
              <a:latin typeface="Palatino Linotype"/>
              <a:cs typeface="Palatino Linotype"/>
            </a:endParaRPr>
          </a:p>
          <a:p>
            <a:pPr marL="48260" marR="558800">
              <a:lnSpc>
                <a:spcPct val="132200"/>
              </a:lnSpc>
              <a:spcBef>
                <a:spcPts val="950"/>
              </a:spcBef>
            </a:pP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India's</a:t>
            </a:r>
            <a:r>
              <a:rPr dirty="0" sz="2600" spc="-10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Next-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Generation</a:t>
            </a:r>
            <a:r>
              <a:rPr dirty="0" sz="2600" spc="-9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2600" spc="-9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r>
              <a:rPr dirty="0" sz="2600" spc="-9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—</a:t>
            </a:r>
            <a:r>
              <a:rPr dirty="0" sz="2600" spc="-9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Building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indigenous,</a:t>
            </a:r>
            <a:r>
              <a:rPr dirty="0" sz="2600" spc="-9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systems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for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future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25">
                <a:solidFill>
                  <a:srgbClr val="BCA088"/>
                </a:solidFill>
                <a:latin typeface="Arial"/>
                <a:cs typeface="Arial"/>
              </a:rPr>
              <a:t>of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Indian</a:t>
            </a:r>
            <a:r>
              <a:rPr dirty="0" sz="2600" spc="-10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aerospace.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955023" y="0"/>
            <a:ext cx="9333230" cy="10287000"/>
            <a:chOff x="8955023" y="0"/>
            <a:chExt cx="9333230" cy="102870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95303" y="0"/>
              <a:ext cx="7092695" cy="10286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5023" y="844295"/>
              <a:ext cx="7805928" cy="77937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494178" cy="10286999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2729" rIns="0" bIns="0" rtlCol="0" vert="horz">
            <a:spAutoFit/>
          </a:bodyPr>
          <a:lstStyle/>
          <a:p>
            <a:pPr marL="6875780">
              <a:lnSpc>
                <a:spcPct val="100000"/>
              </a:lnSpc>
              <a:spcBef>
                <a:spcPts val="100"/>
              </a:spcBef>
            </a:pPr>
            <a:r>
              <a:rPr dirty="0" sz="5250" spc="310"/>
              <a:t>Who</a:t>
            </a:r>
            <a:r>
              <a:rPr dirty="0" sz="5250" spc="-55"/>
              <a:t> </a:t>
            </a:r>
            <a:r>
              <a:rPr dirty="0" sz="5250" spc="420"/>
              <a:t>We</a:t>
            </a:r>
            <a:r>
              <a:rPr dirty="0" sz="5250" spc="-55"/>
              <a:t> </a:t>
            </a:r>
            <a:r>
              <a:rPr dirty="0" sz="5250" spc="80"/>
              <a:t>Are</a:t>
            </a:r>
            <a:endParaRPr sz="5250"/>
          </a:p>
        </p:txBody>
      </p:sp>
      <p:sp>
        <p:nvSpPr>
          <p:cNvPr id="8" name="object 8"/>
          <p:cNvSpPr txBox="1"/>
          <p:nvPr/>
        </p:nvSpPr>
        <p:spPr>
          <a:xfrm>
            <a:off x="7843489" y="2259814"/>
            <a:ext cx="9341485" cy="2482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68325">
              <a:lnSpc>
                <a:spcPct val="128000"/>
              </a:lnSpc>
              <a:spcBef>
                <a:spcPts val="100"/>
              </a:spcBef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3Space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is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pioneering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Indian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aerospace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space-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company,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dedicated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developing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indigenous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systems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fully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reusable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vehicles.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28000"/>
              </a:lnSpc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Established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2025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incubated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at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PDEU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IIC,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mission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begins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with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an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engine-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first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approach,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laying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foundation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for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sustainable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cost-effective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future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access.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56181" y="5480408"/>
            <a:ext cx="2977515" cy="1954530"/>
          </a:xfrm>
          <a:custGeom>
            <a:avLst/>
            <a:gdLst/>
            <a:ahLst/>
            <a:cxnLst/>
            <a:rect l="l" t="t" r="r" b="b"/>
            <a:pathLst>
              <a:path w="2977515" h="1954529">
                <a:moveTo>
                  <a:pt x="2939711" y="1954441"/>
                </a:moveTo>
                <a:lnTo>
                  <a:pt x="40484" y="1954441"/>
                </a:lnTo>
                <a:lnTo>
                  <a:pt x="24760" y="1951342"/>
                </a:lnTo>
                <a:lnTo>
                  <a:pt x="11890" y="1942679"/>
                </a:lnTo>
                <a:lnTo>
                  <a:pt x="3198" y="1929815"/>
                </a:lnTo>
                <a:lnTo>
                  <a:pt x="0" y="1914039"/>
                </a:lnTo>
                <a:lnTo>
                  <a:pt x="0" y="40494"/>
                </a:lnTo>
                <a:lnTo>
                  <a:pt x="3185" y="24714"/>
                </a:lnTo>
                <a:lnTo>
                  <a:pt x="11856" y="11839"/>
                </a:lnTo>
                <a:lnTo>
                  <a:pt x="24721" y="3165"/>
                </a:lnTo>
                <a:lnTo>
                  <a:pt x="40484" y="0"/>
                </a:lnTo>
                <a:lnTo>
                  <a:pt x="2939711" y="0"/>
                </a:lnTo>
                <a:lnTo>
                  <a:pt x="2955436" y="3165"/>
                </a:lnTo>
                <a:lnTo>
                  <a:pt x="2968305" y="11839"/>
                </a:lnTo>
                <a:lnTo>
                  <a:pt x="2976997" y="24714"/>
                </a:lnTo>
                <a:lnTo>
                  <a:pt x="2977470" y="27049"/>
                </a:lnTo>
                <a:lnTo>
                  <a:pt x="2977470" y="1927425"/>
                </a:lnTo>
                <a:lnTo>
                  <a:pt x="2976984" y="1929815"/>
                </a:lnTo>
                <a:lnTo>
                  <a:pt x="2968289" y="1942679"/>
                </a:lnTo>
                <a:lnTo>
                  <a:pt x="2955411" y="1951342"/>
                </a:lnTo>
                <a:lnTo>
                  <a:pt x="2939711" y="1954441"/>
                </a:lnTo>
                <a:close/>
              </a:path>
            </a:pathLst>
          </a:custGeom>
          <a:solidFill>
            <a:srgbClr val="4042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112902" y="5700386"/>
            <a:ext cx="1489075" cy="93789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140">
                <a:solidFill>
                  <a:srgbClr val="FFFFFF"/>
                </a:solidFill>
                <a:latin typeface="Palatino Linotype"/>
                <a:cs typeface="Palatino Linotype"/>
              </a:rPr>
              <a:t>Founded</a:t>
            </a:r>
            <a:endParaRPr sz="26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2025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92367" y="5480408"/>
            <a:ext cx="2977515" cy="1954530"/>
          </a:xfrm>
          <a:custGeom>
            <a:avLst/>
            <a:gdLst/>
            <a:ahLst/>
            <a:cxnLst/>
            <a:rect l="l" t="t" r="r" b="b"/>
            <a:pathLst>
              <a:path w="2977515" h="1954529">
                <a:moveTo>
                  <a:pt x="2939710" y="1954441"/>
                </a:moveTo>
                <a:lnTo>
                  <a:pt x="40483" y="1954441"/>
                </a:lnTo>
                <a:lnTo>
                  <a:pt x="24758" y="1951342"/>
                </a:lnTo>
                <a:lnTo>
                  <a:pt x="11889" y="1942679"/>
                </a:lnTo>
                <a:lnTo>
                  <a:pt x="3197" y="1929815"/>
                </a:lnTo>
                <a:lnTo>
                  <a:pt x="0" y="1914039"/>
                </a:lnTo>
                <a:lnTo>
                  <a:pt x="0" y="40494"/>
                </a:lnTo>
                <a:lnTo>
                  <a:pt x="3184" y="24714"/>
                </a:lnTo>
                <a:lnTo>
                  <a:pt x="11854" y="11839"/>
                </a:lnTo>
                <a:lnTo>
                  <a:pt x="24720" y="3165"/>
                </a:lnTo>
                <a:lnTo>
                  <a:pt x="40483" y="0"/>
                </a:lnTo>
                <a:lnTo>
                  <a:pt x="2939710" y="0"/>
                </a:lnTo>
                <a:lnTo>
                  <a:pt x="2955434" y="3165"/>
                </a:lnTo>
                <a:lnTo>
                  <a:pt x="2968304" y="11839"/>
                </a:lnTo>
                <a:lnTo>
                  <a:pt x="2976996" y="24714"/>
                </a:lnTo>
                <a:lnTo>
                  <a:pt x="2977470" y="27056"/>
                </a:lnTo>
                <a:lnTo>
                  <a:pt x="2977470" y="1927417"/>
                </a:lnTo>
                <a:lnTo>
                  <a:pt x="2976983" y="1929815"/>
                </a:lnTo>
                <a:lnTo>
                  <a:pt x="2968287" y="1942679"/>
                </a:lnTo>
                <a:lnTo>
                  <a:pt x="2955409" y="1951342"/>
                </a:lnTo>
                <a:lnTo>
                  <a:pt x="2939710" y="1954441"/>
                </a:lnTo>
                <a:close/>
              </a:path>
            </a:pathLst>
          </a:custGeom>
          <a:solidFill>
            <a:srgbClr val="4042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1349116" y="5700386"/>
            <a:ext cx="2384425" cy="1347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75">
                <a:solidFill>
                  <a:srgbClr val="FFFFFF"/>
                </a:solidFill>
                <a:latin typeface="Palatino Linotype"/>
                <a:cs typeface="Palatino Linotype"/>
              </a:rPr>
              <a:t>Industry</a:t>
            </a:r>
            <a:endParaRPr sz="2600">
              <a:latin typeface="Palatino Linotype"/>
              <a:cs typeface="Palatino Linotype"/>
            </a:endParaRPr>
          </a:p>
          <a:p>
            <a:pPr marL="12700" marR="5080">
              <a:lnSpc>
                <a:spcPct val="128000"/>
              </a:lnSpc>
              <a:spcBef>
                <a:spcPts val="810"/>
              </a:spcBef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Aerospace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Space Technology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328551" y="5480408"/>
            <a:ext cx="2977515" cy="1954530"/>
          </a:xfrm>
          <a:custGeom>
            <a:avLst/>
            <a:gdLst/>
            <a:ahLst/>
            <a:cxnLst/>
            <a:rect l="l" t="t" r="r" b="b"/>
            <a:pathLst>
              <a:path w="2977515" h="1954529">
                <a:moveTo>
                  <a:pt x="2939890" y="1954441"/>
                </a:moveTo>
                <a:lnTo>
                  <a:pt x="40480" y="1954441"/>
                </a:lnTo>
                <a:lnTo>
                  <a:pt x="24756" y="1951342"/>
                </a:lnTo>
                <a:lnTo>
                  <a:pt x="11886" y="1942679"/>
                </a:lnTo>
                <a:lnTo>
                  <a:pt x="3194" y="1929815"/>
                </a:lnTo>
                <a:lnTo>
                  <a:pt x="0" y="1914039"/>
                </a:lnTo>
                <a:lnTo>
                  <a:pt x="0" y="40494"/>
                </a:lnTo>
                <a:lnTo>
                  <a:pt x="3181" y="24714"/>
                </a:lnTo>
                <a:lnTo>
                  <a:pt x="11852" y="11839"/>
                </a:lnTo>
                <a:lnTo>
                  <a:pt x="24718" y="3165"/>
                </a:lnTo>
                <a:lnTo>
                  <a:pt x="40480" y="0"/>
                </a:lnTo>
                <a:lnTo>
                  <a:pt x="2939890" y="0"/>
                </a:lnTo>
                <a:lnTo>
                  <a:pt x="2955615" y="3165"/>
                </a:lnTo>
                <a:lnTo>
                  <a:pt x="2968484" y="11839"/>
                </a:lnTo>
                <a:lnTo>
                  <a:pt x="2977176" y="24714"/>
                </a:lnTo>
                <a:lnTo>
                  <a:pt x="2977470" y="26163"/>
                </a:lnTo>
                <a:lnTo>
                  <a:pt x="2977470" y="1928306"/>
                </a:lnTo>
                <a:lnTo>
                  <a:pt x="2977163" y="1929815"/>
                </a:lnTo>
                <a:lnTo>
                  <a:pt x="2968468" y="1942679"/>
                </a:lnTo>
                <a:lnTo>
                  <a:pt x="2955590" y="1951342"/>
                </a:lnTo>
                <a:lnTo>
                  <a:pt x="2939890" y="1954441"/>
                </a:lnTo>
                <a:close/>
              </a:path>
            </a:pathLst>
          </a:custGeom>
          <a:solidFill>
            <a:srgbClr val="40424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585300" y="5700386"/>
            <a:ext cx="2280285" cy="13474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180">
                <a:solidFill>
                  <a:srgbClr val="FFFFFF"/>
                </a:solidFill>
                <a:latin typeface="Palatino Linotype"/>
                <a:cs typeface="Palatino Linotype"/>
              </a:rPr>
              <a:t>Focus</a:t>
            </a:r>
            <a:endParaRPr sz="2600">
              <a:latin typeface="Palatino Linotype"/>
              <a:cs typeface="Palatino Linotype"/>
            </a:endParaRPr>
          </a:p>
          <a:p>
            <a:pPr marL="12700" marR="5080">
              <a:lnSpc>
                <a:spcPct val="128000"/>
              </a:lnSpc>
              <a:spcBef>
                <a:spcPts val="810"/>
              </a:spcBef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Reusable</a:t>
            </a:r>
            <a:r>
              <a:rPr dirty="0" sz="21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Launch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Vehicle</a:t>
            </a:r>
            <a:r>
              <a:rPr dirty="0" sz="21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Ecosystem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56189" y="7722930"/>
            <a:ext cx="38100" cy="1417320"/>
          </a:xfrm>
          <a:custGeom>
            <a:avLst/>
            <a:gdLst/>
            <a:ahLst/>
            <a:cxnLst/>
            <a:rect l="l" t="t" r="r" b="b"/>
            <a:pathLst>
              <a:path w="38100" h="1417320">
                <a:moveTo>
                  <a:pt x="19049" y="1417015"/>
                </a:moveTo>
                <a:lnTo>
                  <a:pt x="11713" y="1415525"/>
                </a:lnTo>
                <a:lnTo>
                  <a:pt x="5643" y="1411456"/>
                </a:lnTo>
                <a:lnTo>
                  <a:pt x="1528" y="1405403"/>
                </a:lnTo>
                <a:lnTo>
                  <a:pt x="0" y="1397965"/>
                </a:lnTo>
                <a:lnTo>
                  <a:pt x="0" y="19049"/>
                </a:lnTo>
                <a:lnTo>
                  <a:pt x="1502" y="11650"/>
                </a:lnTo>
                <a:lnTo>
                  <a:pt x="5593" y="5593"/>
                </a:lnTo>
                <a:lnTo>
                  <a:pt x="11650" y="1502"/>
                </a:lnTo>
                <a:lnTo>
                  <a:pt x="19049" y="0"/>
                </a:lnTo>
                <a:lnTo>
                  <a:pt x="26449" y="1502"/>
                </a:lnTo>
                <a:lnTo>
                  <a:pt x="32506" y="5593"/>
                </a:lnTo>
                <a:lnTo>
                  <a:pt x="36597" y="11650"/>
                </a:lnTo>
                <a:lnTo>
                  <a:pt x="38099" y="19049"/>
                </a:lnTo>
                <a:lnTo>
                  <a:pt x="38099" y="1397965"/>
                </a:lnTo>
                <a:lnTo>
                  <a:pt x="36597" y="1405403"/>
                </a:lnTo>
                <a:lnTo>
                  <a:pt x="32506" y="1411456"/>
                </a:lnTo>
                <a:lnTo>
                  <a:pt x="26449" y="1415525"/>
                </a:lnTo>
                <a:lnTo>
                  <a:pt x="19049" y="1417015"/>
                </a:lnTo>
                <a:close/>
              </a:path>
            </a:pathLst>
          </a:custGeom>
          <a:solidFill>
            <a:srgbClr val="8447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247715" y="7889308"/>
            <a:ext cx="8806815" cy="84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000"/>
              </a:lnSpc>
              <a:spcBef>
                <a:spcPts val="100"/>
              </a:spcBef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vision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is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build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scalable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Indian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launch-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vehicle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ecosystem,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ensuring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cost-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effective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high-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frequency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access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space.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6315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851891" y="2362705"/>
            <a:ext cx="2588260" cy="371475"/>
          </a:xfrm>
          <a:custGeom>
            <a:avLst/>
            <a:gdLst/>
            <a:ahLst/>
            <a:cxnLst/>
            <a:rect l="l" t="t" r="r" b="b"/>
            <a:pathLst>
              <a:path w="2588259" h="371475">
                <a:moveTo>
                  <a:pt x="16280" y="371477"/>
                </a:moveTo>
                <a:lnTo>
                  <a:pt x="9260" y="366998"/>
                </a:lnTo>
                <a:lnTo>
                  <a:pt x="2477" y="357536"/>
                </a:lnTo>
                <a:lnTo>
                  <a:pt x="0" y="346002"/>
                </a:lnTo>
                <a:lnTo>
                  <a:pt x="0" y="29708"/>
                </a:lnTo>
                <a:lnTo>
                  <a:pt x="2468" y="18159"/>
                </a:lnTo>
                <a:lnTo>
                  <a:pt x="9202" y="8713"/>
                </a:lnTo>
                <a:lnTo>
                  <a:pt x="19184" y="2338"/>
                </a:lnTo>
                <a:lnTo>
                  <a:pt x="31394" y="0"/>
                </a:lnTo>
                <a:lnTo>
                  <a:pt x="2556337" y="0"/>
                </a:lnTo>
                <a:lnTo>
                  <a:pt x="2568547" y="2342"/>
                </a:lnTo>
                <a:lnTo>
                  <a:pt x="2578532" y="8712"/>
                </a:lnTo>
                <a:lnTo>
                  <a:pt x="2585276" y="18154"/>
                </a:lnTo>
                <a:lnTo>
                  <a:pt x="2587752" y="29706"/>
                </a:lnTo>
                <a:lnTo>
                  <a:pt x="2587751" y="346004"/>
                </a:lnTo>
                <a:lnTo>
                  <a:pt x="2585273" y="357555"/>
                </a:lnTo>
                <a:lnTo>
                  <a:pt x="2578532" y="366995"/>
                </a:lnTo>
                <a:lnTo>
                  <a:pt x="2571513" y="371478"/>
                </a:lnTo>
              </a:path>
            </a:pathLst>
          </a:custGeom>
          <a:ln w="19064">
            <a:solidFill>
              <a:srgbClr val="8447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988086" y="2402918"/>
            <a:ext cx="240728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84472D"/>
                </a:solidFill>
                <a:latin typeface="Arial"/>
                <a:cs typeface="Arial"/>
              </a:rPr>
              <a:t>OUR</a:t>
            </a:r>
            <a:r>
              <a:rPr dirty="0" sz="1500" spc="-35">
                <a:solidFill>
                  <a:srgbClr val="84472D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84472D"/>
                </a:solidFill>
                <a:latin typeface="Arial"/>
                <a:cs typeface="Arial"/>
              </a:rPr>
              <a:t>STRATEGY</a:t>
            </a:r>
            <a:r>
              <a:rPr dirty="0" sz="1500" spc="-30">
                <a:solidFill>
                  <a:srgbClr val="84472D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84472D"/>
                </a:solidFill>
                <a:latin typeface="Arial"/>
                <a:cs typeface="Arial"/>
              </a:rPr>
              <a:t>&amp;</a:t>
            </a:r>
            <a:r>
              <a:rPr dirty="0" sz="1500" spc="-30">
                <a:solidFill>
                  <a:srgbClr val="84472D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84472D"/>
                </a:solidFill>
                <a:latin typeface="Arial"/>
                <a:cs typeface="Arial"/>
              </a:rPr>
              <a:t>VISION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843489" y="2750052"/>
            <a:ext cx="6619240" cy="7461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190"/>
              <a:t>Engine-</a:t>
            </a:r>
            <a:r>
              <a:rPr dirty="0" spc="220"/>
              <a:t>First</a:t>
            </a:r>
            <a:r>
              <a:rPr dirty="0" spc="-50"/>
              <a:t> </a:t>
            </a:r>
            <a:r>
              <a:rPr dirty="0" spc="190"/>
              <a:t>Approach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43489" y="3783526"/>
            <a:ext cx="940879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77569">
              <a:lnSpc>
                <a:spcPct val="121600"/>
              </a:lnSpc>
              <a:spcBef>
                <a:spcPts val="95"/>
              </a:spcBef>
            </a:pP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3Space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is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pursuing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an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engine-first</a:t>
            </a:r>
            <a:r>
              <a:rPr dirty="0" sz="1850" spc="4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development</a:t>
            </a:r>
            <a:r>
              <a:rPr dirty="0" sz="1850" spc="4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approach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,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building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BCA088"/>
                </a:solidFill>
                <a:latin typeface="Arial"/>
                <a:cs typeface="Arial"/>
              </a:rPr>
              <a:t>propulsion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r>
              <a:rPr dirty="0" sz="18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as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18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foundation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for</a:t>
            </a:r>
            <a:r>
              <a:rPr dirty="0" sz="18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a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future</a:t>
            </a:r>
            <a:r>
              <a:rPr dirty="0" sz="18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launch-vehicle</a:t>
            </a:r>
            <a:r>
              <a:rPr dirty="0" sz="18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BCA088"/>
                </a:solidFill>
                <a:latin typeface="Arial"/>
                <a:cs typeface="Arial"/>
              </a:rPr>
              <a:t>ecosystem.</a:t>
            </a:r>
            <a:endParaRPr sz="1850">
              <a:latin typeface="Arial"/>
              <a:cs typeface="Arial"/>
            </a:endParaRPr>
          </a:p>
          <a:p>
            <a:pPr marL="12700" marR="5080">
              <a:lnSpc>
                <a:spcPct val="121600"/>
              </a:lnSpc>
            </a:pP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current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core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is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FFSC</a:t>
            </a:r>
            <a:r>
              <a:rPr dirty="0" sz="1850" spc="3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MethaLOX</a:t>
            </a:r>
            <a:r>
              <a:rPr dirty="0" sz="1850" spc="3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,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designed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for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efficiency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spc="-25">
                <a:solidFill>
                  <a:srgbClr val="BCA088"/>
                </a:solidFill>
                <a:latin typeface="Arial"/>
                <a:cs typeface="Arial"/>
              </a:rPr>
              <a:t>and </a:t>
            </a:r>
            <a:r>
              <a:rPr dirty="0" sz="1850" spc="-10">
                <a:solidFill>
                  <a:srgbClr val="BCA088"/>
                </a:solidFill>
                <a:latin typeface="Arial"/>
                <a:cs typeface="Arial"/>
              </a:rPr>
              <a:t>reusability.</a:t>
            </a:r>
            <a:endParaRPr sz="1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3489" y="5779677"/>
            <a:ext cx="2479040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50" spc="165">
                <a:solidFill>
                  <a:srgbClr val="F1D3B9"/>
                </a:solidFill>
                <a:latin typeface="Palatino Linotype"/>
                <a:cs typeface="Palatino Linotype"/>
              </a:rPr>
              <a:t>Our</a:t>
            </a:r>
            <a:r>
              <a:rPr dirty="0" sz="3750" spc="-3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3750" spc="50">
                <a:solidFill>
                  <a:srgbClr val="F1D3B9"/>
                </a:solidFill>
                <a:latin typeface="Palatino Linotype"/>
                <a:cs typeface="Palatino Linotype"/>
              </a:rPr>
              <a:t>Vision</a:t>
            </a:r>
            <a:endParaRPr sz="375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56189" y="6752538"/>
            <a:ext cx="28575" cy="1175385"/>
          </a:xfrm>
          <a:custGeom>
            <a:avLst/>
            <a:gdLst/>
            <a:ahLst/>
            <a:cxnLst/>
            <a:rect l="l" t="t" r="r" b="b"/>
            <a:pathLst>
              <a:path w="28575" h="1175384">
                <a:moveTo>
                  <a:pt x="22189" y="1174912"/>
                </a:moveTo>
                <a:lnTo>
                  <a:pt x="6370" y="1174912"/>
                </a:lnTo>
                <a:lnTo>
                  <a:pt x="0" y="1168542"/>
                </a:lnTo>
                <a:lnTo>
                  <a:pt x="0" y="6400"/>
                </a:lnTo>
                <a:lnTo>
                  <a:pt x="6370" y="0"/>
                </a:lnTo>
                <a:lnTo>
                  <a:pt x="22189" y="0"/>
                </a:lnTo>
                <a:lnTo>
                  <a:pt x="28559" y="6400"/>
                </a:lnTo>
                <a:lnTo>
                  <a:pt x="28559" y="1168542"/>
                </a:lnTo>
                <a:lnTo>
                  <a:pt x="22189" y="1174912"/>
                </a:lnTo>
                <a:close/>
              </a:path>
            </a:pathLst>
          </a:custGeom>
          <a:solidFill>
            <a:srgbClr val="8447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205256" y="6889926"/>
            <a:ext cx="9105900" cy="71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1600"/>
              </a:lnSpc>
              <a:spcBef>
                <a:spcPts val="95"/>
              </a:spcBef>
            </a:pP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build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a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scalable</a:t>
            </a:r>
            <a:r>
              <a:rPr dirty="0" sz="1850" spc="3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Indian</a:t>
            </a:r>
            <a:r>
              <a:rPr dirty="0" sz="1850" spc="3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1850" spc="4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launch-vehicle</a:t>
            </a:r>
            <a:r>
              <a:rPr dirty="0" sz="1850" spc="3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b="1">
                <a:solidFill>
                  <a:srgbClr val="BCA088"/>
                </a:solidFill>
                <a:latin typeface="Arial"/>
                <a:cs typeface="Arial"/>
              </a:rPr>
              <a:t>ecosystem</a:t>
            </a:r>
            <a:r>
              <a:rPr dirty="0" sz="1850" spc="3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capable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of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BCA088"/>
                </a:solidFill>
                <a:latin typeface="Arial"/>
                <a:cs typeface="Arial"/>
              </a:rPr>
              <a:t>providing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cost-effective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high-frequency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access</a:t>
            </a:r>
            <a:r>
              <a:rPr dirty="0" sz="18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1850" spc="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50" spc="-10">
                <a:solidFill>
                  <a:srgbClr val="BCA088"/>
                </a:solidFill>
                <a:latin typeface="Arial"/>
                <a:cs typeface="Arial"/>
              </a:rPr>
              <a:t>space.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340"/>
              <a:t>The</a:t>
            </a:r>
            <a:r>
              <a:rPr dirty="0" spc="-40"/>
              <a:t> </a:t>
            </a:r>
            <a:r>
              <a:rPr dirty="0" spc="170"/>
              <a:t>Challenge</a:t>
            </a:r>
            <a:r>
              <a:rPr dirty="0" spc="-40"/>
              <a:t> </a:t>
            </a:r>
            <a:r>
              <a:rPr dirty="0" spc="375"/>
              <a:t>We</a:t>
            </a:r>
            <a:r>
              <a:rPr dirty="0" spc="-40"/>
              <a:t> </a:t>
            </a:r>
            <a:r>
              <a:rPr dirty="0" spc="110"/>
              <a:t>Are</a:t>
            </a:r>
            <a:r>
              <a:rPr dirty="0" spc="-40"/>
              <a:t> </a:t>
            </a:r>
            <a:r>
              <a:rPr dirty="0" spc="114"/>
              <a:t>Solving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64376" y="2157888"/>
            <a:ext cx="6572884" cy="2247265"/>
            <a:chOff x="964376" y="2157888"/>
            <a:chExt cx="6572884" cy="2247265"/>
          </a:xfrm>
        </p:grpSpPr>
        <p:sp>
          <p:nvSpPr>
            <p:cNvPr id="4" name="object 4"/>
            <p:cNvSpPr/>
            <p:nvPr/>
          </p:nvSpPr>
          <p:spPr>
            <a:xfrm>
              <a:off x="992989" y="2186500"/>
              <a:ext cx="6515100" cy="2190115"/>
            </a:xfrm>
            <a:custGeom>
              <a:avLst/>
              <a:gdLst/>
              <a:ahLst/>
              <a:cxnLst/>
              <a:rect l="l" t="t" r="r" b="b"/>
              <a:pathLst>
                <a:path w="6515100" h="2190115">
                  <a:moveTo>
                    <a:pt x="6501039" y="2189561"/>
                  </a:moveTo>
                  <a:lnTo>
                    <a:pt x="82242" y="2189561"/>
                  </a:lnTo>
                  <a:lnTo>
                    <a:pt x="77493" y="2188115"/>
                  </a:lnTo>
                  <a:lnTo>
                    <a:pt x="38784" y="2165737"/>
                  </a:lnTo>
                  <a:lnTo>
                    <a:pt x="11572" y="2130233"/>
                  </a:lnTo>
                  <a:lnTo>
                    <a:pt x="0" y="2087003"/>
                  </a:lnTo>
                  <a:lnTo>
                    <a:pt x="0" y="106951"/>
                  </a:lnTo>
                  <a:lnTo>
                    <a:pt x="11572" y="63718"/>
                  </a:lnTo>
                  <a:lnTo>
                    <a:pt x="38784" y="28212"/>
                  </a:lnTo>
                  <a:lnTo>
                    <a:pt x="77493" y="5837"/>
                  </a:lnTo>
                  <a:lnTo>
                    <a:pt x="6488972" y="0"/>
                  </a:lnTo>
                  <a:lnTo>
                    <a:pt x="6492811" y="765"/>
                  </a:lnTo>
                  <a:lnTo>
                    <a:pt x="6515099" y="26168"/>
                  </a:lnTo>
                  <a:lnTo>
                    <a:pt x="6515099" y="2167788"/>
                  </a:lnTo>
                  <a:lnTo>
                    <a:pt x="6501039" y="2189561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92989" y="2186500"/>
              <a:ext cx="6515734" cy="2190115"/>
            </a:xfrm>
            <a:custGeom>
              <a:avLst/>
              <a:gdLst/>
              <a:ahLst/>
              <a:cxnLst/>
              <a:rect l="l" t="t" r="r" b="b"/>
              <a:pathLst>
                <a:path w="6515734" h="2190115">
                  <a:moveTo>
                    <a:pt x="0" y="2079486"/>
                  </a:moveTo>
                  <a:lnTo>
                    <a:pt x="0" y="114467"/>
                  </a:lnTo>
                  <a:lnTo>
                    <a:pt x="8701" y="70663"/>
                  </a:lnTo>
                  <a:lnTo>
                    <a:pt x="33479" y="33528"/>
                  </a:lnTo>
                  <a:lnTo>
                    <a:pt x="70560" y="8714"/>
                  </a:lnTo>
                  <a:lnTo>
                    <a:pt x="114300" y="0"/>
                  </a:lnTo>
                  <a:lnTo>
                    <a:pt x="6484972" y="0"/>
                  </a:lnTo>
                  <a:lnTo>
                    <a:pt x="6488972" y="0"/>
                  </a:lnTo>
                  <a:lnTo>
                    <a:pt x="6492811" y="765"/>
                  </a:lnTo>
                  <a:lnTo>
                    <a:pt x="6496497" y="2296"/>
                  </a:lnTo>
                  <a:lnTo>
                    <a:pt x="6500193" y="3827"/>
                  </a:lnTo>
                  <a:lnTo>
                    <a:pt x="6503451" y="6006"/>
                  </a:lnTo>
                  <a:lnTo>
                    <a:pt x="6506278" y="8837"/>
                  </a:lnTo>
                  <a:lnTo>
                    <a:pt x="6509100" y="11663"/>
                  </a:lnTo>
                  <a:lnTo>
                    <a:pt x="6511280" y="14928"/>
                  </a:lnTo>
                  <a:lnTo>
                    <a:pt x="6512804" y="18624"/>
                  </a:lnTo>
                  <a:lnTo>
                    <a:pt x="6514337" y="22320"/>
                  </a:lnTo>
                  <a:lnTo>
                    <a:pt x="6515099" y="26168"/>
                  </a:lnTo>
                  <a:lnTo>
                    <a:pt x="6515099" y="30169"/>
                  </a:lnTo>
                  <a:lnTo>
                    <a:pt x="6515114" y="2163782"/>
                  </a:lnTo>
                  <a:lnTo>
                    <a:pt x="6515114" y="2167788"/>
                  </a:lnTo>
                  <a:lnTo>
                    <a:pt x="6514337" y="2171632"/>
                  </a:lnTo>
                  <a:lnTo>
                    <a:pt x="6512804" y="2175333"/>
                  </a:lnTo>
                  <a:lnTo>
                    <a:pt x="6511280" y="2179025"/>
                  </a:lnTo>
                  <a:lnTo>
                    <a:pt x="6509095" y="2182284"/>
                  </a:lnTo>
                  <a:lnTo>
                    <a:pt x="6506272" y="2185113"/>
                  </a:lnTo>
                  <a:lnTo>
                    <a:pt x="6503450" y="2187943"/>
                  </a:lnTo>
                  <a:lnTo>
                    <a:pt x="6501038" y="2189561"/>
                  </a:lnTo>
                </a:path>
              </a:pathLst>
            </a:custGeom>
            <a:ln w="57225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92989" y="2186500"/>
              <a:ext cx="114300" cy="2190115"/>
            </a:xfrm>
            <a:custGeom>
              <a:avLst/>
              <a:gdLst/>
              <a:ahLst/>
              <a:cxnLst/>
              <a:rect l="l" t="t" r="r" b="b"/>
              <a:pathLst>
                <a:path w="114300" h="2190115">
                  <a:moveTo>
                    <a:pt x="114300" y="2189561"/>
                  </a:moveTo>
                  <a:lnTo>
                    <a:pt x="14060" y="2189561"/>
                  </a:lnTo>
                  <a:lnTo>
                    <a:pt x="11648" y="2187944"/>
                  </a:lnTo>
                  <a:lnTo>
                    <a:pt x="5998" y="2182287"/>
                  </a:lnTo>
                  <a:lnTo>
                    <a:pt x="3821" y="2179025"/>
                  </a:lnTo>
                  <a:lnTo>
                    <a:pt x="764" y="2171632"/>
                  </a:lnTo>
                  <a:lnTo>
                    <a:pt x="0" y="2167788"/>
                  </a:lnTo>
                  <a:lnTo>
                    <a:pt x="0" y="26168"/>
                  </a:lnTo>
                  <a:lnTo>
                    <a:pt x="26130" y="0"/>
                  </a:lnTo>
                  <a:lnTo>
                    <a:pt x="114300" y="0"/>
                  </a:lnTo>
                  <a:lnTo>
                    <a:pt x="114300" y="2189561"/>
                  </a:lnTo>
                  <a:close/>
                </a:path>
              </a:pathLst>
            </a:custGeom>
            <a:solidFill>
              <a:srgbClr val="84472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8089524" y="2097174"/>
            <a:ext cx="2997835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50" spc="165">
                <a:solidFill>
                  <a:srgbClr val="F1D3B9"/>
                </a:solidFill>
                <a:latin typeface="Palatino Linotype"/>
                <a:cs typeface="Palatino Linotype"/>
              </a:rPr>
              <a:t>Our</a:t>
            </a:r>
            <a:r>
              <a:rPr dirty="0" sz="3750" spc="-3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3750" spc="140">
                <a:solidFill>
                  <a:srgbClr val="F1D3B9"/>
                </a:solidFill>
                <a:latin typeface="Palatino Linotype"/>
                <a:cs typeface="Palatino Linotype"/>
              </a:rPr>
              <a:t>Solution</a:t>
            </a:r>
            <a:endParaRPr sz="375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4404" y="2406492"/>
            <a:ext cx="5614670" cy="1746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105">
                <a:solidFill>
                  <a:srgbClr val="BCA088"/>
                </a:solidFill>
                <a:latin typeface="Palatino Linotype"/>
                <a:cs typeface="Palatino Linotype"/>
              </a:rPr>
              <a:t>Expensive</a:t>
            </a:r>
            <a:endParaRPr sz="2300">
              <a:latin typeface="Palatino Linotype"/>
              <a:cs typeface="Palatino Linotype"/>
            </a:endParaRPr>
          </a:p>
          <a:p>
            <a:pPr marL="12700" marR="5080">
              <a:lnSpc>
                <a:spcPct val="122100"/>
              </a:lnSpc>
              <a:spcBef>
                <a:spcPts val="1305"/>
              </a:spcBef>
            </a:pP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Small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payloads often face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disproportionately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high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costs, creating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significant 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barriers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150" spc="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access</a:t>
            </a:r>
            <a:r>
              <a:rPr dirty="0" sz="2150" spc="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for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 spc="-20">
                <a:solidFill>
                  <a:srgbClr val="BCA088"/>
                </a:solidFill>
                <a:latin typeface="Arial"/>
                <a:cs typeface="Arial"/>
              </a:rPr>
              <a:t>many.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64376" y="4554695"/>
            <a:ext cx="6572884" cy="2247265"/>
            <a:chOff x="964376" y="4554695"/>
            <a:chExt cx="6572884" cy="2247265"/>
          </a:xfrm>
        </p:grpSpPr>
        <p:sp>
          <p:nvSpPr>
            <p:cNvPr id="9" name="object 9"/>
            <p:cNvSpPr/>
            <p:nvPr/>
          </p:nvSpPr>
          <p:spPr>
            <a:xfrm>
              <a:off x="992989" y="4583307"/>
              <a:ext cx="6515100" cy="2190115"/>
            </a:xfrm>
            <a:custGeom>
              <a:avLst/>
              <a:gdLst/>
              <a:ahLst/>
              <a:cxnLst/>
              <a:rect l="l" t="t" r="r" b="b"/>
              <a:pathLst>
                <a:path w="6515100" h="2190115">
                  <a:moveTo>
                    <a:pt x="6501039" y="2189561"/>
                  </a:moveTo>
                  <a:lnTo>
                    <a:pt x="82242" y="2189561"/>
                  </a:lnTo>
                  <a:lnTo>
                    <a:pt x="77493" y="2188115"/>
                  </a:lnTo>
                  <a:lnTo>
                    <a:pt x="38784" y="2165737"/>
                  </a:lnTo>
                  <a:lnTo>
                    <a:pt x="11572" y="2130233"/>
                  </a:lnTo>
                  <a:lnTo>
                    <a:pt x="0" y="2087003"/>
                  </a:lnTo>
                  <a:lnTo>
                    <a:pt x="0" y="106951"/>
                  </a:lnTo>
                  <a:lnTo>
                    <a:pt x="11572" y="63718"/>
                  </a:lnTo>
                  <a:lnTo>
                    <a:pt x="38784" y="28212"/>
                  </a:lnTo>
                  <a:lnTo>
                    <a:pt x="77493" y="5837"/>
                  </a:lnTo>
                  <a:lnTo>
                    <a:pt x="6488972" y="0"/>
                  </a:lnTo>
                  <a:lnTo>
                    <a:pt x="6492811" y="765"/>
                  </a:lnTo>
                  <a:lnTo>
                    <a:pt x="6515099" y="26168"/>
                  </a:lnTo>
                  <a:lnTo>
                    <a:pt x="6515099" y="2167788"/>
                  </a:lnTo>
                  <a:lnTo>
                    <a:pt x="6501039" y="2189561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92989" y="4583307"/>
              <a:ext cx="6515734" cy="2190115"/>
            </a:xfrm>
            <a:custGeom>
              <a:avLst/>
              <a:gdLst/>
              <a:ahLst/>
              <a:cxnLst/>
              <a:rect l="l" t="t" r="r" b="b"/>
              <a:pathLst>
                <a:path w="6515734" h="2190115">
                  <a:moveTo>
                    <a:pt x="0" y="2079497"/>
                  </a:moveTo>
                  <a:lnTo>
                    <a:pt x="0" y="114467"/>
                  </a:lnTo>
                  <a:lnTo>
                    <a:pt x="8709" y="70667"/>
                  </a:lnTo>
                  <a:lnTo>
                    <a:pt x="33479" y="33528"/>
                  </a:lnTo>
                  <a:lnTo>
                    <a:pt x="70561" y="8717"/>
                  </a:lnTo>
                  <a:lnTo>
                    <a:pt x="114300" y="0"/>
                  </a:lnTo>
                  <a:lnTo>
                    <a:pt x="6484972" y="0"/>
                  </a:lnTo>
                  <a:lnTo>
                    <a:pt x="6488972" y="0"/>
                  </a:lnTo>
                  <a:lnTo>
                    <a:pt x="6492811" y="765"/>
                  </a:lnTo>
                  <a:lnTo>
                    <a:pt x="6496497" y="2296"/>
                  </a:lnTo>
                  <a:lnTo>
                    <a:pt x="6500193" y="3827"/>
                  </a:lnTo>
                  <a:lnTo>
                    <a:pt x="6503448" y="6009"/>
                  </a:lnTo>
                  <a:lnTo>
                    <a:pt x="6506277" y="8838"/>
                  </a:lnTo>
                  <a:lnTo>
                    <a:pt x="6509101" y="11662"/>
                  </a:lnTo>
                  <a:lnTo>
                    <a:pt x="6511280" y="14928"/>
                  </a:lnTo>
                  <a:lnTo>
                    <a:pt x="6512804" y="18624"/>
                  </a:lnTo>
                  <a:lnTo>
                    <a:pt x="6514337" y="22320"/>
                  </a:lnTo>
                  <a:lnTo>
                    <a:pt x="6515099" y="26169"/>
                  </a:lnTo>
                  <a:lnTo>
                    <a:pt x="6515099" y="30169"/>
                  </a:lnTo>
                  <a:lnTo>
                    <a:pt x="6515114" y="2163782"/>
                  </a:lnTo>
                  <a:lnTo>
                    <a:pt x="6515114" y="2167788"/>
                  </a:lnTo>
                  <a:lnTo>
                    <a:pt x="6514337" y="2171632"/>
                  </a:lnTo>
                  <a:lnTo>
                    <a:pt x="6512804" y="2175333"/>
                  </a:lnTo>
                  <a:lnTo>
                    <a:pt x="6511280" y="2179025"/>
                  </a:lnTo>
                  <a:lnTo>
                    <a:pt x="6509104" y="2182293"/>
                  </a:lnTo>
                  <a:lnTo>
                    <a:pt x="6506281" y="2185123"/>
                  </a:lnTo>
                  <a:lnTo>
                    <a:pt x="6503459" y="2187952"/>
                  </a:lnTo>
                  <a:lnTo>
                    <a:pt x="6501039" y="2189561"/>
                  </a:lnTo>
                </a:path>
              </a:pathLst>
            </a:custGeom>
            <a:ln w="57225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92989" y="4583307"/>
              <a:ext cx="114300" cy="2190115"/>
            </a:xfrm>
            <a:custGeom>
              <a:avLst/>
              <a:gdLst/>
              <a:ahLst/>
              <a:cxnLst/>
              <a:rect l="l" t="t" r="r" b="b"/>
              <a:pathLst>
                <a:path w="114300" h="2190115">
                  <a:moveTo>
                    <a:pt x="114300" y="2189561"/>
                  </a:moveTo>
                  <a:lnTo>
                    <a:pt x="14059" y="2189561"/>
                  </a:lnTo>
                  <a:lnTo>
                    <a:pt x="11648" y="2187944"/>
                  </a:lnTo>
                  <a:lnTo>
                    <a:pt x="5998" y="2182287"/>
                  </a:lnTo>
                  <a:lnTo>
                    <a:pt x="3821" y="2179025"/>
                  </a:lnTo>
                  <a:lnTo>
                    <a:pt x="764" y="2171632"/>
                  </a:lnTo>
                  <a:lnTo>
                    <a:pt x="0" y="2167788"/>
                  </a:lnTo>
                  <a:lnTo>
                    <a:pt x="0" y="26168"/>
                  </a:lnTo>
                  <a:lnTo>
                    <a:pt x="26130" y="0"/>
                  </a:lnTo>
                  <a:lnTo>
                    <a:pt x="114300" y="0"/>
                  </a:lnTo>
                  <a:lnTo>
                    <a:pt x="114300" y="2189561"/>
                  </a:lnTo>
                  <a:close/>
                </a:path>
              </a:pathLst>
            </a:custGeom>
            <a:solidFill>
              <a:srgbClr val="84472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364404" y="4803299"/>
            <a:ext cx="5661025" cy="1746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105">
                <a:solidFill>
                  <a:srgbClr val="BCA088"/>
                </a:solidFill>
                <a:latin typeface="Palatino Linotype"/>
                <a:cs typeface="Palatino Linotype"/>
              </a:rPr>
              <a:t>Infrequent</a:t>
            </a:r>
            <a:endParaRPr sz="2300">
              <a:latin typeface="Palatino Linotype"/>
              <a:cs typeface="Palatino Linotype"/>
            </a:endParaRPr>
          </a:p>
          <a:p>
            <a:pPr marL="12700" marR="5080">
              <a:lnSpc>
                <a:spcPct val="122100"/>
              </a:lnSpc>
              <a:spcBef>
                <a:spcPts val="1305"/>
              </a:spcBef>
            </a:pP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Limited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windows and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opportunities </a:t>
            </a:r>
            <a:r>
              <a:rPr dirty="0" sz="2150" spc="-25">
                <a:solidFill>
                  <a:srgbClr val="BCA088"/>
                </a:solidFill>
                <a:latin typeface="Arial"/>
                <a:cs typeface="Arial"/>
              </a:rPr>
              <a:t>can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severely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delay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critical research, defence,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 spc="-25">
                <a:solidFill>
                  <a:srgbClr val="BCA088"/>
                </a:solidFill>
                <a:latin typeface="Arial"/>
                <a:cs typeface="Arial"/>
              </a:rPr>
              <a:t>and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commercial</a:t>
            </a:r>
            <a:r>
              <a:rPr dirty="0" sz="2150" spc="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missions.</a:t>
            </a:r>
            <a:endParaRPr sz="215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93460" y="2993192"/>
            <a:ext cx="7829153" cy="382810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2892368" y="3389949"/>
            <a:ext cx="2654935" cy="319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00" spc="110">
                <a:solidFill>
                  <a:srgbClr val="BCA088"/>
                </a:solidFill>
                <a:latin typeface="Palatino Linotype"/>
                <a:cs typeface="Palatino Linotype"/>
              </a:rPr>
              <a:t>Reusable</a:t>
            </a:r>
            <a:r>
              <a:rPr dirty="0" sz="1900" spc="-15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1900" spc="75">
                <a:solidFill>
                  <a:srgbClr val="BCA088"/>
                </a:solidFill>
                <a:latin typeface="Palatino Linotype"/>
                <a:cs typeface="Palatino Linotype"/>
              </a:rPr>
              <a:t>Architecture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18299" y="4266554"/>
            <a:ext cx="2562860" cy="319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00" spc="70">
                <a:solidFill>
                  <a:srgbClr val="BCA088"/>
                </a:solidFill>
                <a:latin typeface="Palatino Linotype"/>
                <a:cs typeface="Palatino Linotype"/>
              </a:rPr>
              <a:t>Advanced</a:t>
            </a:r>
            <a:r>
              <a:rPr dirty="0" sz="1900" spc="-20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1900" spc="75">
                <a:solidFill>
                  <a:srgbClr val="BCA088"/>
                </a:solidFill>
                <a:latin typeface="Palatino Linotype"/>
                <a:cs typeface="Palatino Linotype"/>
              </a:rPr>
              <a:t>Propulsion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038664" y="5191835"/>
            <a:ext cx="2164080" cy="319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00" spc="85">
                <a:solidFill>
                  <a:srgbClr val="BCA088"/>
                </a:solidFill>
                <a:latin typeface="Palatino Linotype"/>
                <a:cs typeface="Palatino Linotype"/>
              </a:rPr>
              <a:t>Cost</a:t>
            </a:r>
            <a:r>
              <a:rPr dirty="0" sz="1900" spc="-25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1900" spc="60">
                <a:solidFill>
                  <a:srgbClr val="BCA088"/>
                </a:solidFill>
                <a:latin typeface="Palatino Linotype"/>
                <a:cs typeface="Palatino Linotype"/>
              </a:rPr>
              <a:t>Optimization</a:t>
            </a:r>
            <a:endParaRPr sz="1900">
              <a:latin typeface="Palatino Linotype"/>
              <a:cs typeface="Palatino Linotyp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75989" y="6084656"/>
            <a:ext cx="2233295" cy="319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00" spc="100">
                <a:solidFill>
                  <a:srgbClr val="BCA088"/>
                </a:solidFill>
                <a:latin typeface="Palatino Linotype"/>
                <a:cs typeface="Palatino Linotype"/>
              </a:rPr>
              <a:t>Accessible</a:t>
            </a:r>
            <a:r>
              <a:rPr dirty="0" sz="1900" spc="-15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1900" spc="110">
                <a:solidFill>
                  <a:srgbClr val="BCA088"/>
                </a:solidFill>
                <a:latin typeface="Palatino Linotype"/>
                <a:cs typeface="Palatino Linotype"/>
              </a:rPr>
              <a:t>Launch</a:t>
            </a:r>
            <a:endParaRPr sz="1900">
              <a:latin typeface="Palatino Linotype"/>
              <a:cs typeface="Palatino Linotyp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64376" y="6951519"/>
            <a:ext cx="6572884" cy="2247265"/>
            <a:chOff x="964376" y="6951519"/>
            <a:chExt cx="6572884" cy="2247265"/>
          </a:xfrm>
        </p:grpSpPr>
        <p:sp>
          <p:nvSpPr>
            <p:cNvPr id="14" name="object 14"/>
            <p:cNvSpPr/>
            <p:nvPr/>
          </p:nvSpPr>
          <p:spPr>
            <a:xfrm>
              <a:off x="992989" y="6980132"/>
              <a:ext cx="6515100" cy="2190115"/>
            </a:xfrm>
            <a:custGeom>
              <a:avLst/>
              <a:gdLst/>
              <a:ahLst/>
              <a:cxnLst/>
              <a:rect l="l" t="t" r="r" b="b"/>
              <a:pathLst>
                <a:path w="6515100" h="2190115">
                  <a:moveTo>
                    <a:pt x="6501039" y="2189561"/>
                  </a:moveTo>
                  <a:lnTo>
                    <a:pt x="82242" y="2189561"/>
                  </a:lnTo>
                  <a:lnTo>
                    <a:pt x="77493" y="2188115"/>
                  </a:lnTo>
                  <a:lnTo>
                    <a:pt x="38784" y="2165737"/>
                  </a:lnTo>
                  <a:lnTo>
                    <a:pt x="11572" y="2130233"/>
                  </a:lnTo>
                  <a:lnTo>
                    <a:pt x="0" y="2087003"/>
                  </a:lnTo>
                  <a:lnTo>
                    <a:pt x="0" y="106951"/>
                  </a:lnTo>
                  <a:lnTo>
                    <a:pt x="11572" y="63718"/>
                  </a:lnTo>
                  <a:lnTo>
                    <a:pt x="38784" y="28212"/>
                  </a:lnTo>
                  <a:lnTo>
                    <a:pt x="77493" y="5837"/>
                  </a:lnTo>
                  <a:lnTo>
                    <a:pt x="6488972" y="0"/>
                  </a:lnTo>
                  <a:lnTo>
                    <a:pt x="6492811" y="765"/>
                  </a:lnTo>
                  <a:lnTo>
                    <a:pt x="6515099" y="26168"/>
                  </a:lnTo>
                  <a:lnTo>
                    <a:pt x="6515099" y="2167788"/>
                  </a:lnTo>
                  <a:lnTo>
                    <a:pt x="6501039" y="2189561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92988" y="6980132"/>
              <a:ext cx="6515734" cy="2190115"/>
            </a:xfrm>
            <a:custGeom>
              <a:avLst/>
              <a:gdLst/>
              <a:ahLst/>
              <a:cxnLst/>
              <a:rect l="l" t="t" r="r" b="b"/>
              <a:pathLst>
                <a:path w="6515734" h="2190115">
                  <a:moveTo>
                    <a:pt x="0" y="2079486"/>
                  </a:moveTo>
                  <a:lnTo>
                    <a:pt x="0" y="114467"/>
                  </a:lnTo>
                  <a:lnTo>
                    <a:pt x="8698" y="70661"/>
                  </a:lnTo>
                  <a:lnTo>
                    <a:pt x="33479" y="33528"/>
                  </a:lnTo>
                  <a:lnTo>
                    <a:pt x="70561" y="8717"/>
                  </a:lnTo>
                  <a:lnTo>
                    <a:pt x="114300" y="0"/>
                  </a:lnTo>
                  <a:lnTo>
                    <a:pt x="6484972" y="0"/>
                  </a:lnTo>
                  <a:lnTo>
                    <a:pt x="6488973" y="0"/>
                  </a:lnTo>
                  <a:lnTo>
                    <a:pt x="6492811" y="765"/>
                  </a:lnTo>
                  <a:lnTo>
                    <a:pt x="6496498" y="2296"/>
                  </a:lnTo>
                  <a:lnTo>
                    <a:pt x="6500193" y="3827"/>
                  </a:lnTo>
                  <a:lnTo>
                    <a:pt x="6503449" y="6009"/>
                  </a:lnTo>
                  <a:lnTo>
                    <a:pt x="6506278" y="8838"/>
                  </a:lnTo>
                  <a:lnTo>
                    <a:pt x="6509102" y="11662"/>
                  </a:lnTo>
                  <a:lnTo>
                    <a:pt x="6511280" y="14928"/>
                  </a:lnTo>
                  <a:lnTo>
                    <a:pt x="6512804" y="18624"/>
                  </a:lnTo>
                  <a:lnTo>
                    <a:pt x="6514338" y="22320"/>
                  </a:lnTo>
                  <a:lnTo>
                    <a:pt x="6515100" y="26169"/>
                  </a:lnTo>
                  <a:lnTo>
                    <a:pt x="6515100" y="30169"/>
                  </a:lnTo>
                  <a:lnTo>
                    <a:pt x="6515115" y="2163782"/>
                  </a:lnTo>
                  <a:lnTo>
                    <a:pt x="6515115" y="2167788"/>
                  </a:lnTo>
                  <a:lnTo>
                    <a:pt x="6514338" y="2171632"/>
                  </a:lnTo>
                  <a:lnTo>
                    <a:pt x="6512804" y="2175333"/>
                  </a:lnTo>
                  <a:lnTo>
                    <a:pt x="6511280" y="2179025"/>
                  </a:lnTo>
                  <a:lnTo>
                    <a:pt x="6509101" y="2182289"/>
                  </a:lnTo>
                  <a:lnTo>
                    <a:pt x="6506274" y="2185115"/>
                  </a:lnTo>
                  <a:lnTo>
                    <a:pt x="6503448" y="2187941"/>
                  </a:lnTo>
                  <a:lnTo>
                    <a:pt x="6501038" y="2189561"/>
                  </a:lnTo>
                </a:path>
              </a:pathLst>
            </a:custGeom>
            <a:ln w="57225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92989" y="6980132"/>
              <a:ext cx="114300" cy="2190115"/>
            </a:xfrm>
            <a:custGeom>
              <a:avLst/>
              <a:gdLst/>
              <a:ahLst/>
              <a:cxnLst/>
              <a:rect l="l" t="t" r="r" b="b"/>
              <a:pathLst>
                <a:path w="114300" h="2190115">
                  <a:moveTo>
                    <a:pt x="114300" y="2189561"/>
                  </a:moveTo>
                  <a:lnTo>
                    <a:pt x="14059" y="2189561"/>
                  </a:lnTo>
                  <a:lnTo>
                    <a:pt x="11648" y="2187944"/>
                  </a:lnTo>
                  <a:lnTo>
                    <a:pt x="5998" y="2182287"/>
                  </a:lnTo>
                  <a:lnTo>
                    <a:pt x="3821" y="2179025"/>
                  </a:lnTo>
                  <a:lnTo>
                    <a:pt x="764" y="2171632"/>
                  </a:lnTo>
                  <a:lnTo>
                    <a:pt x="0" y="2167788"/>
                  </a:lnTo>
                  <a:lnTo>
                    <a:pt x="0" y="26168"/>
                  </a:lnTo>
                  <a:lnTo>
                    <a:pt x="26130" y="0"/>
                  </a:lnTo>
                  <a:lnTo>
                    <a:pt x="114300" y="0"/>
                  </a:lnTo>
                  <a:lnTo>
                    <a:pt x="114300" y="2189561"/>
                  </a:lnTo>
                  <a:close/>
                </a:path>
              </a:pathLst>
            </a:custGeom>
            <a:solidFill>
              <a:srgbClr val="84472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364404" y="7200124"/>
            <a:ext cx="5506720" cy="1746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85">
                <a:solidFill>
                  <a:srgbClr val="BCA088"/>
                </a:solidFill>
                <a:latin typeface="Palatino Linotype"/>
                <a:cs typeface="Palatino Linotype"/>
              </a:rPr>
              <a:t>Limited</a:t>
            </a:r>
            <a:r>
              <a:rPr dirty="0" sz="2300" spc="5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2300" spc="65">
                <a:solidFill>
                  <a:srgbClr val="BCA088"/>
                </a:solidFill>
                <a:latin typeface="Palatino Linotype"/>
                <a:cs typeface="Palatino Linotype"/>
              </a:rPr>
              <a:t>Reusability</a:t>
            </a:r>
            <a:endParaRPr sz="2300">
              <a:latin typeface="Palatino Linotype"/>
              <a:cs typeface="Palatino Linotype"/>
            </a:endParaRPr>
          </a:p>
          <a:p>
            <a:pPr marL="12700" marR="5080">
              <a:lnSpc>
                <a:spcPct val="122100"/>
              </a:lnSpc>
              <a:spcBef>
                <a:spcPts val="1305"/>
              </a:spcBef>
            </a:pP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Developing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implementing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high-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performance,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propulsion systems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 spc="-25">
                <a:solidFill>
                  <a:srgbClr val="BCA088"/>
                </a:solidFill>
                <a:latin typeface="Arial"/>
                <a:cs typeface="Arial"/>
              </a:rPr>
              <a:t>is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inherently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complex</a:t>
            </a:r>
            <a:r>
              <a:rPr dirty="0" sz="2150" spc="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5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50">
                <a:solidFill>
                  <a:srgbClr val="BCA088"/>
                </a:solidFill>
                <a:latin typeface="Arial"/>
                <a:cs typeface="Arial"/>
              </a:rPr>
              <a:t>capital </a:t>
            </a:r>
            <a:r>
              <a:rPr dirty="0" sz="2150" spc="-10">
                <a:solidFill>
                  <a:srgbClr val="BCA088"/>
                </a:solidFill>
                <a:latin typeface="Arial"/>
                <a:cs typeface="Arial"/>
              </a:rPr>
              <a:t>intensive.</a:t>
            </a:r>
            <a:endParaRPr sz="2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89524" y="6935783"/>
            <a:ext cx="9076690" cy="2311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2400"/>
              </a:lnSpc>
              <a:spcBef>
                <a:spcPts val="95"/>
              </a:spcBef>
            </a:pP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24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strategy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is</a:t>
            </a:r>
            <a:r>
              <a:rPr dirty="0" sz="245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first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develop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indigenous</a:t>
            </a:r>
            <a:r>
              <a:rPr dirty="0" sz="245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BCA088"/>
                </a:solidFill>
                <a:latin typeface="Arial"/>
                <a:cs typeface="Arial"/>
              </a:rPr>
              <a:t>technology,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validate</a:t>
            </a:r>
            <a:r>
              <a:rPr dirty="0" sz="24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it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thoroughly,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then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progressively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integrate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it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into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 spc="-50">
                <a:solidFill>
                  <a:srgbClr val="BCA088"/>
                </a:solidFill>
                <a:latin typeface="Arial"/>
                <a:cs typeface="Arial"/>
              </a:rPr>
              <a:t>a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45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45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vehicle.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This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integrated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approach</a:t>
            </a:r>
            <a:r>
              <a:rPr dirty="0" sz="245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will</a:t>
            </a:r>
            <a:r>
              <a:rPr dirty="0" sz="245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BCA088"/>
                </a:solidFill>
                <a:latin typeface="Arial"/>
                <a:cs typeface="Arial"/>
              </a:rPr>
              <a:t>culminate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in</a:t>
            </a:r>
            <a:r>
              <a:rPr dirty="0" sz="245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providing</a:t>
            </a:r>
            <a:r>
              <a:rPr dirty="0" sz="245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highly</a:t>
            </a:r>
            <a:r>
              <a:rPr dirty="0" sz="245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accessible,</a:t>
            </a:r>
            <a:r>
              <a:rPr dirty="0" sz="245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cost-effective,</a:t>
            </a:r>
            <a:r>
              <a:rPr dirty="0" sz="245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45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BCA088"/>
                </a:solidFill>
                <a:latin typeface="Arial"/>
                <a:cs typeface="Arial"/>
              </a:rPr>
              <a:t>frequent</a:t>
            </a:r>
            <a:r>
              <a:rPr dirty="0" sz="245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BCA088"/>
                </a:solidFill>
                <a:latin typeface="Arial"/>
                <a:cs typeface="Arial"/>
              </a:rPr>
              <a:t>launch services.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"/>
            <a:ext cx="6009497" cy="1028699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481425" y="1457759"/>
            <a:ext cx="1103630" cy="419734"/>
          </a:xfrm>
          <a:custGeom>
            <a:avLst/>
            <a:gdLst/>
            <a:ahLst/>
            <a:cxnLst/>
            <a:rect l="l" t="t" r="r" b="b"/>
            <a:pathLst>
              <a:path w="1103629" h="419735">
                <a:moveTo>
                  <a:pt x="1103196" y="402882"/>
                </a:moveTo>
                <a:lnTo>
                  <a:pt x="1098563" y="409736"/>
                </a:lnTo>
                <a:lnTo>
                  <a:pt x="1088042" y="416812"/>
                </a:lnTo>
                <a:lnTo>
                  <a:pt x="1075188" y="419403"/>
                </a:lnTo>
                <a:lnTo>
                  <a:pt x="33090" y="419403"/>
                </a:lnTo>
                <a:lnTo>
                  <a:pt x="20256" y="416765"/>
                </a:lnTo>
                <a:lnTo>
                  <a:pt x="9742" y="409670"/>
                </a:lnTo>
                <a:lnTo>
                  <a:pt x="2614" y="399175"/>
                </a:lnTo>
                <a:lnTo>
                  <a:pt x="0" y="386314"/>
                </a:lnTo>
                <a:lnTo>
                  <a:pt x="0" y="33090"/>
                </a:lnTo>
                <a:lnTo>
                  <a:pt x="2609" y="20236"/>
                </a:lnTo>
                <a:lnTo>
                  <a:pt x="9715" y="9715"/>
                </a:lnTo>
                <a:lnTo>
                  <a:pt x="20236" y="2609"/>
                </a:lnTo>
                <a:lnTo>
                  <a:pt x="33090" y="0"/>
                </a:lnTo>
                <a:lnTo>
                  <a:pt x="1075188" y="0"/>
                </a:lnTo>
                <a:lnTo>
                  <a:pt x="1088096" y="2609"/>
                </a:lnTo>
                <a:lnTo>
                  <a:pt x="1098611" y="9715"/>
                </a:lnTo>
                <a:lnTo>
                  <a:pt x="1103195" y="16531"/>
                </a:lnTo>
              </a:path>
            </a:pathLst>
          </a:custGeom>
          <a:ln w="19064">
            <a:solidFill>
              <a:srgbClr val="8447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613167" y="1507010"/>
            <a:ext cx="879475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spc="-10">
                <a:solidFill>
                  <a:srgbClr val="84472D"/>
                </a:solidFill>
                <a:latin typeface="Arial"/>
                <a:cs typeface="Arial"/>
              </a:rPr>
              <a:t>3SPACE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40712" y="1448226"/>
            <a:ext cx="2313305" cy="438784"/>
            <a:chOff x="7940712" y="1448226"/>
            <a:chExt cx="2313305" cy="438784"/>
          </a:xfrm>
        </p:grpSpPr>
        <p:sp>
          <p:nvSpPr>
            <p:cNvPr id="8" name="object 8"/>
            <p:cNvSpPr/>
            <p:nvPr/>
          </p:nvSpPr>
          <p:spPr>
            <a:xfrm>
              <a:off x="7949957" y="1457759"/>
              <a:ext cx="2294255" cy="419734"/>
            </a:xfrm>
            <a:custGeom>
              <a:avLst/>
              <a:gdLst/>
              <a:ahLst/>
              <a:cxnLst/>
              <a:rect l="l" t="t" r="r" b="b"/>
              <a:pathLst>
                <a:path w="2294254" h="419735">
                  <a:moveTo>
                    <a:pt x="2261208" y="419487"/>
                  </a:moveTo>
                  <a:lnTo>
                    <a:pt x="33151" y="419487"/>
                  </a:lnTo>
                  <a:lnTo>
                    <a:pt x="20250" y="416792"/>
                  </a:lnTo>
                  <a:lnTo>
                    <a:pt x="9713" y="409699"/>
                  </a:lnTo>
                  <a:lnTo>
                    <a:pt x="2607" y="399182"/>
                  </a:lnTo>
                  <a:lnTo>
                    <a:pt x="0" y="386308"/>
                  </a:lnTo>
                  <a:lnTo>
                    <a:pt x="0" y="33085"/>
                  </a:lnTo>
                  <a:lnTo>
                    <a:pt x="33151" y="0"/>
                  </a:lnTo>
                  <a:lnTo>
                    <a:pt x="2261208" y="0"/>
                  </a:lnTo>
                  <a:lnTo>
                    <a:pt x="2274105" y="2601"/>
                  </a:lnTo>
                  <a:lnTo>
                    <a:pt x="2284647" y="9694"/>
                  </a:lnTo>
                  <a:lnTo>
                    <a:pt x="2291760" y="20211"/>
                  </a:lnTo>
                  <a:lnTo>
                    <a:pt x="2294072" y="31613"/>
                  </a:lnTo>
                  <a:lnTo>
                    <a:pt x="2294072" y="387779"/>
                  </a:lnTo>
                  <a:lnTo>
                    <a:pt x="2291760" y="399182"/>
                  </a:lnTo>
                  <a:lnTo>
                    <a:pt x="2284647" y="409699"/>
                  </a:lnTo>
                  <a:lnTo>
                    <a:pt x="2274105" y="416792"/>
                  </a:lnTo>
                  <a:lnTo>
                    <a:pt x="2261208" y="419487"/>
                  </a:lnTo>
                  <a:close/>
                </a:path>
              </a:pathLst>
            </a:custGeom>
            <a:solidFill>
              <a:srgbClr val="391F1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950244" y="1457759"/>
              <a:ext cx="2294255" cy="419734"/>
            </a:xfrm>
            <a:custGeom>
              <a:avLst/>
              <a:gdLst/>
              <a:ahLst/>
              <a:cxnLst/>
              <a:rect l="l" t="t" r="r" b="b"/>
              <a:pathLst>
                <a:path w="2294254" h="419735">
                  <a:moveTo>
                    <a:pt x="0" y="33076"/>
                  </a:moveTo>
                  <a:lnTo>
                    <a:pt x="33142" y="0"/>
                  </a:lnTo>
                  <a:lnTo>
                    <a:pt x="2260549" y="0"/>
                  </a:lnTo>
                  <a:lnTo>
                    <a:pt x="2273447" y="2600"/>
                  </a:lnTo>
                  <a:lnTo>
                    <a:pt x="2283981" y="9694"/>
                  </a:lnTo>
                  <a:lnTo>
                    <a:pt x="2291082" y="20207"/>
                  </a:lnTo>
                  <a:lnTo>
                    <a:pt x="2293686" y="33076"/>
                  </a:lnTo>
                  <a:lnTo>
                    <a:pt x="2293687" y="386194"/>
                  </a:lnTo>
                  <a:lnTo>
                    <a:pt x="2291085" y="399062"/>
                  </a:lnTo>
                  <a:lnTo>
                    <a:pt x="2283983" y="409578"/>
                  </a:lnTo>
                  <a:lnTo>
                    <a:pt x="2273447" y="416671"/>
                  </a:lnTo>
                  <a:lnTo>
                    <a:pt x="2260549" y="419272"/>
                  </a:lnTo>
                  <a:lnTo>
                    <a:pt x="33142" y="419272"/>
                  </a:lnTo>
                  <a:lnTo>
                    <a:pt x="20246" y="416672"/>
                  </a:lnTo>
                  <a:lnTo>
                    <a:pt x="9710" y="409582"/>
                  </a:lnTo>
                  <a:lnTo>
                    <a:pt x="2605" y="399068"/>
                  </a:lnTo>
                  <a:lnTo>
                    <a:pt x="0" y="386197"/>
                  </a:lnTo>
                  <a:lnTo>
                    <a:pt x="0" y="33076"/>
                  </a:lnTo>
                </a:path>
              </a:pathLst>
            </a:custGeom>
            <a:ln w="19064">
              <a:solidFill>
                <a:srgbClr val="84472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058187" y="1487617"/>
            <a:ext cx="2092960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solidFill>
                  <a:srgbClr val="84472D"/>
                </a:solidFill>
                <a:latin typeface="Arial"/>
                <a:cs typeface="Arial"/>
              </a:rPr>
              <a:t>LAUNCH</a:t>
            </a:r>
            <a:r>
              <a:rPr dirty="0" sz="1700" spc="-50">
                <a:solidFill>
                  <a:srgbClr val="84472D"/>
                </a:solidFill>
                <a:latin typeface="Arial"/>
                <a:cs typeface="Arial"/>
              </a:rPr>
              <a:t> </a:t>
            </a:r>
            <a:r>
              <a:rPr dirty="0" sz="1700" spc="-10">
                <a:solidFill>
                  <a:srgbClr val="84472D"/>
                </a:solidFill>
                <a:latin typeface="Arial"/>
                <a:cs typeface="Arial"/>
              </a:rPr>
              <a:t>PROGRAM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6468582" y="1913085"/>
            <a:ext cx="3942079" cy="76771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850"/>
              <a:t>ANJANI-</a:t>
            </a:r>
            <a:r>
              <a:rPr dirty="0" sz="4850" spc="-55"/>
              <a:t>MK1</a:t>
            </a:r>
            <a:endParaRPr sz="4850"/>
          </a:p>
        </p:txBody>
      </p:sp>
      <p:sp>
        <p:nvSpPr>
          <p:cNvPr id="12" name="object 12"/>
          <p:cNvSpPr txBox="1"/>
          <p:nvPr/>
        </p:nvSpPr>
        <p:spPr>
          <a:xfrm>
            <a:off x="10656359" y="2199878"/>
            <a:ext cx="4717415" cy="3041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180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BCA088"/>
                </a:solidFill>
                <a:latin typeface="Arial"/>
                <a:cs typeface="Arial"/>
              </a:rPr>
              <a:t>FIRST</a:t>
            </a:r>
            <a:r>
              <a:rPr dirty="0" sz="1800" spc="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BCA088"/>
                </a:solidFill>
                <a:latin typeface="Arial"/>
                <a:cs typeface="Arial"/>
              </a:rPr>
              <a:t>LAUNCH-ORIENTED</a:t>
            </a:r>
            <a:r>
              <a:rPr dirty="0" sz="1800" spc="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BCA088"/>
                </a:solidFill>
                <a:latin typeface="Arial"/>
                <a:cs typeface="Arial"/>
              </a:rPr>
              <a:t>PROJECT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951" y="5218214"/>
            <a:ext cx="77334" cy="7733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951" y="5566217"/>
            <a:ext cx="77334" cy="7733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951" y="5914221"/>
            <a:ext cx="77334" cy="7733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951" y="6262224"/>
            <a:ext cx="77334" cy="773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3951" y="6610228"/>
            <a:ext cx="77334" cy="7733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6472182" y="7983365"/>
            <a:ext cx="7094855" cy="998855"/>
            <a:chOff x="6472182" y="7983365"/>
            <a:chExt cx="7094855" cy="998855"/>
          </a:xfrm>
        </p:grpSpPr>
        <p:sp>
          <p:nvSpPr>
            <p:cNvPr id="3" name="object 3"/>
            <p:cNvSpPr/>
            <p:nvPr/>
          </p:nvSpPr>
          <p:spPr>
            <a:xfrm>
              <a:off x="6481282" y="7992890"/>
              <a:ext cx="7076440" cy="979805"/>
            </a:xfrm>
            <a:custGeom>
              <a:avLst/>
              <a:gdLst/>
              <a:ahLst/>
              <a:cxnLst/>
              <a:rect l="l" t="t" r="r" b="b"/>
              <a:pathLst>
                <a:path w="7076440" h="979804">
                  <a:moveTo>
                    <a:pt x="6973991" y="979650"/>
                  </a:moveTo>
                  <a:lnTo>
                    <a:pt x="102246" y="979650"/>
                  </a:lnTo>
                  <a:lnTo>
                    <a:pt x="62459" y="973574"/>
                  </a:lnTo>
                  <a:lnTo>
                    <a:pt x="29958" y="957006"/>
                  </a:lnTo>
                  <a:lnTo>
                    <a:pt x="8039" y="932440"/>
                  </a:lnTo>
                  <a:lnTo>
                    <a:pt x="0" y="902368"/>
                  </a:lnTo>
                  <a:lnTo>
                    <a:pt x="0" y="77283"/>
                  </a:lnTo>
                  <a:lnTo>
                    <a:pt x="8039" y="47210"/>
                  </a:lnTo>
                  <a:lnTo>
                    <a:pt x="29958" y="22644"/>
                  </a:lnTo>
                  <a:lnTo>
                    <a:pt x="62459" y="6076"/>
                  </a:lnTo>
                  <a:lnTo>
                    <a:pt x="102246" y="0"/>
                  </a:lnTo>
                  <a:lnTo>
                    <a:pt x="6973991" y="0"/>
                  </a:lnTo>
                  <a:lnTo>
                    <a:pt x="7013784" y="6076"/>
                  </a:lnTo>
                  <a:lnTo>
                    <a:pt x="7046289" y="22644"/>
                  </a:lnTo>
                  <a:lnTo>
                    <a:pt x="7068211" y="47210"/>
                  </a:lnTo>
                  <a:lnTo>
                    <a:pt x="7076251" y="77283"/>
                  </a:lnTo>
                  <a:lnTo>
                    <a:pt x="7076251" y="902368"/>
                  </a:lnTo>
                  <a:lnTo>
                    <a:pt x="7068211" y="932440"/>
                  </a:lnTo>
                  <a:lnTo>
                    <a:pt x="7046289" y="957006"/>
                  </a:lnTo>
                  <a:lnTo>
                    <a:pt x="7013784" y="973574"/>
                  </a:lnTo>
                  <a:lnTo>
                    <a:pt x="6973991" y="979650"/>
                  </a:lnTo>
                  <a:close/>
                </a:path>
              </a:pathLst>
            </a:custGeom>
            <a:solidFill>
              <a:srgbClr val="391F13">
                <a:alpha val="47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481707" y="7992890"/>
              <a:ext cx="7075805" cy="979805"/>
            </a:xfrm>
            <a:custGeom>
              <a:avLst/>
              <a:gdLst/>
              <a:ahLst/>
              <a:cxnLst/>
              <a:rect l="l" t="t" r="r" b="b"/>
              <a:pathLst>
                <a:path w="7075805" h="979804">
                  <a:moveTo>
                    <a:pt x="0" y="77273"/>
                  </a:moveTo>
                  <a:lnTo>
                    <a:pt x="8037" y="47204"/>
                  </a:lnTo>
                  <a:lnTo>
                    <a:pt x="29953" y="22641"/>
                  </a:lnTo>
                  <a:lnTo>
                    <a:pt x="62450" y="6075"/>
                  </a:lnTo>
                  <a:lnTo>
                    <a:pt x="102232" y="0"/>
                  </a:lnTo>
                  <a:lnTo>
                    <a:pt x="6973057" y="0"/>
                  </a:lnTo>
                  <a:lnTo>
                    <a:pt x="7012839" y="6076"/>
                  </a:lnTo>
                  <a:lnTo>
                    <a:pt x="7067244" y="47206"/>
                  </a:lnTo>
                  <a:lnTo>
                    <a:pt x="7075280" y="902242"/>
                  </a:lnTo>
                  <a:lnTo>
                    <a:pt x="7067247" y="932311"/>
                  </a:lnTo>
                  <a:lnTo>
                    <a:pt x="7045334" y="956876"/>
                  </a:lnTo>
                  <a:lnTo>
                    <a:pt x="7012839" y="973443"/>
                  </a:lnTo>
                  <a:lnTo>
                    <a:pt x="6973057" y="979519"/>
                  </a:lnTo>
                  <a:lnTo>
                    <a:pt x="102232" y="979519"/>
                  </a:lnTo>
                  <a:lnTo>
                    <a:pt x="62452" y="973444"/>
                  </a:lnTo>
                  <a:lnTo>
                    <a:pt x="29954" y="956878"/>
                  </a:lnTo>
                  <a:lnTo>
                    <a:pt x="8038" y="932315"/>
                  </a:lnTo>
                  <a:lnTo>
                    <a:pt x="0" y="902245"/>
                  </a:lnTo>
                  <a:lnTo>
                    <a:pt x="0" y="77273"/>
                  </a:lnTo>
                </a:path>
              </a:pathLst>
            </a:custGeom>
            <a:ln w="19050">
              <a:solidFill>
                <a:srgbClr val="84472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4511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930"/>
              </a:spcBef>
            </a:pPr>
            <a:r>
              <a:rPr dirty="0" spc="114"/>
              <a:t>Objective</a:t>
            </a:r>
          </a:p>
          <a:p>
            <a:pPr marL="76200" marR="5080">
              <a:lnSpc>
                <a:spcPct val="114199"/>
              </a:lnSpc>
              <a:spcBef>
                <a:spcPts val="1105"/>
              </a:spcBef>
            </a:pP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00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demonstrate</a:t>
            </a:r>
            <a:r>
              <a:rPr dirty="0" sz="20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00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validate</a:t>
            </a:r>
            <a:r>
              <a:rPr dirty="0" sz="20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technologies</a:t>
            </a:r>
            <a:r>
              <a:rPr dirty="0" sz="20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forming</a:t>
            </a:r>
            <a:r>
              <a:rPr dirty="0" sz="200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0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foundation</a:t>
            </a:r>
            <a:r>
              <a:rPr dirty="0" sz="2000" spc="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of</a:t>
            </a:r>
            <a:r>
              <a:rPr dirty="0" sz="2000" spc="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3Space’s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future</a:t>
            </a:r>
            <a:r>
              <a:rPr dirty="0" sz="200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000" spc="5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launch-vehicle</a:t>
            </a:r>
            <a:r>
              <a:rPr dirty="0" sz="200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programme.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pc="114"/>
              <a:t>Current</a:t>
            </a:r>
            <a:r>
              <a:rPr dirty="0"/>
              <a:t> </a:t>
            </a:r>
            <a:r>
              <a:rPr dirty="0" spc="165"/>
              <a:t>Focus</a:t>
            </a:r>
          </a:p>
          <a:p>
            <a:pPr marL="389255" marR="5454650">
              <a:lnSpc>
                <a:spcPct val="114199"/>
              </a:lnSpc>
              <a:spcBef>
                <a:spcPts val="1105"/>
              </a:spcBef>
            </a:pP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Vehicle</a:t>
            </a:r>
            <a:r>
              <a:rPr dirty="0" sz="2000" spc="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development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200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integration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Flight-system</a:t>
            </a:r>
            <a:r>
              <a:rPr dirty="0" sz="2000" spc="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development</a:t>
            </a:r>
            <a:endParaRPr sz="2000">
              <a:latin typeface="Arial"/>
              <a:cs typeface="Arial"/>
            </a:endParaRPr>
          </a:p>
          <a:p>
            <a:pPr marL="389255" marR="4694555">
              <a:lnSpc>
                <a:spcPct val="114199"/>
              </a:lnSpc>
            </a:pP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Recovery/reusability</a:t>
            </a:r>
            <a:r>
              <a:rPr dirty="0" sz="2000" spc="10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technologies </a:t>
            </a:r>
            <a:r>
              <a:rPr dirty="0" sz="2000">
                <a:solidFill>
                  <a:srgbClr val="BCA088"/>
                </a:solidFill>
                <a:latin typeface="Arial"/>
                <a:cs typeface="Arial"/>
              </a:rPr>
              <a:t>System-level</a:t>
            </a:r>
            <a:r>
              <a:rPr dirty="0" sz="2000" spc="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BCA088"/>
                </a:solidFill>
                <a:latin typeface="Arial"/>
                <a:cs typeface="Arial"/>
              </a:rPr>
              <a:t>validation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120"/>
              <a:t>Target</a:t>
            </a:r>
            <a:r>
              <a:rPr dirty="0" spc="-10"/>
              <a:t> </a:t>
            </a:r>
            <a:r>
              <a:rPr dirty="0" spc="160"/>
              <a:t>Launch</a:t>
            </a:r>
            <a:r>
              <a:rPr dirty="0" spc="-5"/>
              <a:t> </a:t>
            </a:r>
            <a:r>
              <a:rPr dirty="0" spc="75"/>
              <a:t>Window</a:t>
            </a: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DECEMBER</a:t>
            </a:r>
            <a:r>
              <a:rPr dirty="0" sz="2400" spc="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2026</a:t>
            </a:r>
            <a:r>
              <a:rPr dirty="0" sz="2400" spc="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—</a:t>
            </a:r>
            <a:r>
              <a:rPr dirty="0" sz="2400" spc="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FEBRUARY</a:t>
            </a:r>
            <a:r>
              <a:rPr dirty="0" sz="2400" spc="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BCA088"/>
                </a:solidFill>
                <a:latin typeface="Arial"/>
                <a:cs typeface="Arial"/>
              </a:rPr>
              <a:t>2027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Development</a:t>
            </a:r>
            <a:r>
              <a:rPr dirty="0" sz="240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→</a:t>
            </a:r>
            <a:r>
              <a:rPr dirty="0" sz="2400" spc="5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Integration</a:t>
            </a:r>
            <a:r>
              <a:rPr dirty="0" sz="2400" spc="5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→</a:t>
            </a:r>
            <a:r>
              <a:rPr dirty="0" sz="2400" spc="5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Testing</a:t>
            </a:r>
            <a:r>
              <a:rPr dirty="0" sz="2400" spc="5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BCA088"/>
                </a:solidFill>
                <a:latin typeface="Arial"/>
                <a:cs typeface="Arial"/>
              </a:rPr>
              <a:t>→</a:t>
            </a:r>
            <a:r>
              <a:rPr dirty="0" sz="2400" spc="5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78733" y="0"/>
            <a:ext cx="1971674" cy="102774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80289" y="858523"/>
            <a:ext cx="1969135" cy="558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20"/>
              <a:t>KARN-</a:t>
            </a:r>
            <a:r>
              <a:rPr dirty="0" sz="3500" spc="-375"/>
              <a:t>V1</a:t>
            </a:r>
            <a:endParaRPr sz="350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2990" y="3623376"/>
            <a:ext cx="922096" cy="442531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80289" y="1506563"/>
            <a:ext cx="9243695" cy="766000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48260">
              <a:lnSpc>
                <a:spcPct val="100000"/>
              </a:lnSpc>
              <a:spcBef>
                <a:spcPts val="295"/>
              </a:spcBef>
            </a:pP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DEVELOPING</a:t>
            </a:r>
            <a:r>
              <a:rPr dirty="0" sz="19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CORE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FOR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FUTURE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19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BCA088"/>
                </a:solidFill>
                <a:latin typeface="Arial"/>
                <a:cs typeface="Arial"/>
              </a:rPr>
              <a:t>ROCKET</a:t>
            </a:r>
            <a:endParaRPr sz="1900">
              <a:latin typeface="Arial"/>
              <a:cs typeface="Arial"/>
            </a:endParaRPr>
          </a:p>
          <a:p>
            <a:pPr marL="48260" marR="83820">
              <a:lnSpc>
                <a:spcPct val="107100"/>
              </a:lnSpc>
              <a:spcBef>
                <a:spcPts val="45"/>
              </a:spcBef>
            </a:pP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KARN-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V1</a:t>
            </a:r>
            <a:r>
              <a:rPr dirty="0" sz="210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represents 3Space’s propulsion-development</a:t>
            </a:r>
            <a:r>
              <a:rPr dirty="0" sz="2100" spc="-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program, focused 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on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creating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advanced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engine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that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will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form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core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of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future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orbital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vehicle.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2850" spc="120">
                <a:solidFill>
                  <a:srgbClr val="F1D3B9"/>
                </a:solidFill>
                <a:latin typeface="Palatino Linotype"/>
                <a:cs typeface="Palatino Linotype"/>
              </a:rPr>
              <a:t>Development</a:t>
            </a:r>
            <a:r>
              <a:rPr dirty="0" sz="2850" spc="1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2850" spc="185">
                <a:solidFill>
                  <a:srgbClr val="F1D3B9"/>
                </a:solidFill>
                <a:latin typeface="Palatino Linotype"/>
                <a:cs typeface="Palatino Linotype"/>
              </a:rPr>
              <a:t>Focus</a:t>
            </a:r>
            <a:endParaRPr sz="2850">
              <a:latin typeface="Palatino Linotype"/>
              <a:cs typeface="Palatino Linotype"/>
            </a:endParaRPr>
          </a:p>
          <a:p>
            <a:pPr marL="1054100">
              <a:lnSpc>
                <a:spcPct val="100000"/>
              </a:lnSpc>
              <a:spcBef>
                <a:spcPts val="2400"/>
              </a:spcBef>
            </a:pPr>
            <a:r>
              <a:rPr dirty="0" sz="2100" spc="70">
                <a:solidFill>
                  <a:srgbClr val="BCA088"/>
                </a:solidFill>
                <a:latin typeface="Palatino Linotype"/>
                <a:cs typeface="Palatino Linotype"/>
              </a:rPr>
              <a:t>Design</a:t>
            </a:r>
            <a:endParaRPr sz="2100">
              <a:latin typeface="Palatino Linotype"/>
              <a:cs typeface="Palatino Linotype"/>
            </a:endParaRPr>
          </a:p>
          <a:p>
            <a:pPr marL="1054100">
              <a:lnSpc>
                <a:spcPct val="100000"/>
              </a:lnSpc>
              <a:spcBef>
                <a:spcPts val="390"/>
              </a:spcBef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architecture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&amp;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subsystem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development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2100">
              <a:latin typeface="Arial"/>
              <a:cs typeface="Arial"/>
            </a:endParaRPr>
          </a:p>
          <a:p>
            <a:pPr marL="1054100">
              <a:lnSpc>
                <a:spcPct val="100000"/>
              </a:lnSpc>
            </a:pPr>
            <a:r>
              <a:rPr dirty="0" sz="2100" spc="60">
                <a:solidFill>
                  <a:srgbClr val="BCA088"/>
                </a:solidFill>
                <a:latin typeface="Palatino Linotype"/>
                <a:cs typeface="Palatino Linotype"/>
              </a:rPr>
              <a:t>Build</a:t>
            </a:r>
            <a:endParaRPr sz="2100">
              <a:latin typeface="Palatino Linotype"/>
              <a:cs typeface="Palatino Linotype"/>
            </a:endParaRPr>
          </a:p>
          <a:p>
            <a:pPr marL="1054100">
              <a:lnSpc>
                <a:spcPct val="100000"/>
              </a:lnSpc>
              <a:spcBef>
                <a:spcPts val="390"/>
              </a:spcBef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Engine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hardware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&amp;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component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development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2100">
              <a:latin typeface="Arial"/>
              <a:cs typeface="Arial"/>
            </a:endParaRPr>
          </a:p>
          <a:p>
            <a:pPr marL="1054100">
              <a:lnSpc>
                <a:spcPct val="100000"/>
              </a:lnSpc>
            </a:pPr>
            <a:r>
              <a:rPr dirty="0" sz="2100" spc="100">
                <a:solidFill>
                  <a:srgbClr val="BCA088"/>
                </a:solidFill>
                <a:latin typeface="Palatino Linotype"/>
                <a:cs typeface="Palatino Linotype"/>
              </a:rPr>
              <a:t>Test</a:t>
            </a:r>
            <a:endParaRPr sz="2100">
              <a:latin typeface="Palatino Linotype"/>
              <a:cs typeface="Palatino Linotype"/>
            </a:endParaRPr>
          </a:p>
          <a:p>
            <a:pPr marL="1054100">
              <a:lnSpc>
                <a:spcPct val="100000"/>
              </a:lnSpc>
              <a:spcBef>
                <a:spcPts val="390"/>
              </a:spcBef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Cold-flow,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hot-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fire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&amp;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performance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testing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2100">
              <a:latin typeface="Arial"/>
              <a:cs typeface="Arial"/>
            </a:endParaRPr>
          </a:p>
          <a:p>
            <a:pPr marL="1054100">
              <a:lnSpc>
                <a:spcPct val="100000"/>
              </a:lnSpc>
            </a:pPr>
            <a:r>
              <a:rPr dirty="0" sz="2100" spc="40">
                <a:solidFill>
                  <a:srgbClr val="BCA088"/>
                </a:solidFill>
                <a:latin typeface="Palatino Linotype"/>
                <a:cs typeface="Palatino Linotype"/>
              </a:rPr>
              <a:t>Validate</a:t>
            </a:r>
            <a:endParaRPr sz="2100">
              <a:latin typeface="Palatino Linotype"/>
              <a:cs typeface="Palatino Linotype"/>
            </a:endParaRPr>
          </a:p>
          <a:p>
            <a:pPr marL="1054100">
              <a:lnSpc>
                <a:spcPct val="100000"/>
              </a:lnSpc>
              <a:spcBef>
                <a:spcPts val="390"/>
              </a:spcBef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Reliability,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endurance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&amp;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performance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characterization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50" spc="85">
                <a:solidFill>
                  <a:srgbClr val="F1D3B9"/>
                </a:solidFill>
                <a:latin typeface="Palatino Linotype"/>
                <a:cs typeface="Palatino Linotype"/>
              </a:rPr>
              <a:t>Long-</a:t>
            </a:r>
            <a:r>
              <a:rPr dirty="0" sz="2850" spc="190">
                <a:solidFill>
                  <a:srgbClr val="F1D3B9"/>
                </a:solidFill>
                <a:latin typeface="Palatino Linotype"/>
                <a:cs typeface="Palatino Linotype"/>
              </a:rPr>
              <a:t>Term</a:t>
            </a:r>
            <a:r>
              <a:rPr dirty="0" sz="2850" spc="-2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2850" spc="114">
                <a:solidFill>
                  <a:srgbClr val="F1D3B9"/>
                </a:solidFill>
                <a:latin typeface="Palatino Linotype"/>
                <a:cs typeface="Palatino Linotype"/>
              </a:rPr>
              <a:t>Role</a:t>
            </a:r>
            <a:endParaRPr sz="28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dirty="0" sz="2000" spc="-25" b="1">
                <a:solidFill>
                  <a:srgbClr val="BCA088"/>
                </a:solidFill>
                <a:latin typeface="Arial"/>
                <a:cs typeface="Arial"/>
              </a:rPr>
              <a:t>KARN-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V1</a:t>
            </a:r>
            <a:r>
              <a:rPr dirty="0" sz="2000" spc="-6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→</a:t>
            </a:r>
            <a:r>
              <a:rPr dirty="0" sz="2000" spc="-6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Validated</a:t>
            </a:r>
            <a:r>
              <a:rPr dirty="0" sz="2000" spc="-6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Propulsion</a:t>
            </a:r>
            <a:r>
              <a:rPr dirty="0" sz="2000" spc="-6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Core</a:t>
            </a:r>
            <a:r>
              <a:rPr dirty="0" sz="2000" spc="-6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→</a:t>
            </a:r>
            <a:r>
              <a:rPr dirty="0" sz="2000" spc="-6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Reusable</a:t>
            </a:r>
            <a:r>
              <a:rPr dirty="0" sz="2000" spc="-6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Orbital</a:t>
            </a:r>
            <a:r>
              <a:rPr dirty="0" sz="2000" spc="-6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BCA088"/>
                </a:solidFill>
                <a:latin typeface="Arial"/>
                <a:cs typeface="Arial"/>
              </a:rPr>
              <a:t>Launch</a:t>
            </a:r>
            <a:r>
              <a:rPr dirty="0" sz="2000" spc="-6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BCA088"/>
                </a:solidFill>
                <a:latin typeface="Arial"/>
                <a:cs typeface="Arial"/>
              </a:rPr>
              <a:t>Vehicle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9488" y="54959"/>
            <a:ext cx="7717116" cy="102320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6991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125"/>
              <a:t>Building</a:t>
            </a:r>
            <a:r>
              <a:rPr dirty="0" spc="-35"/>
              <a:t> </a:t>
            </a:r>
            <a:r>
              <a:rPr dirty="0" spc="165"/>
              <a:t>With</a:t>
            </a:r>
            <a:r>
              <a:rPr dirty="0" spc="-35"/>
              <a:t> </a:t>
            </a:r>
            <a:r>
              <a:rPr dirty="0" spc="225"/>
              <a:t>the</a:t>
            </a:r>
            <a:r>
              <a:rPr dirty="0" spc="-35"/>
              <a:t> </a:t>
            </a:r>
            <a:r>
              <a:rPr dirty="0" spc="405"/>
              <a:t>Space</a:t>
            </a:r>
            <a:r>
              <a:rPr dirty="0" spc="-35"/>
              <a:t> </a:t>
            </a:r>
            <a:r>
              <a:rPr dirty="0" spc="215"/>
              <a:t>&amp;</a:t>
            </a:r>
            <a:r>
              <a:rPr dirty="0" spc="-35"/>
              <a:t> </a:t>
            </a:r>
            <a:r>
              <a:rPr dirty="0" spc="165"/>
              <a:t>Innovation</a:t>
            </a:r>
            <a:r>
              <a:rPr dirty="0" spc="-35"/>
              <a:t> </a:t>
            </a:r>
            <a:r>
              <a:rPr dirty="0" spc="254"/>
              <a:t>Ecosystem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64414" y="2499758"/>
            <a:ext cx="8115300" cy="2980055"/>
            <a:chOff x="964414" y="2499758"/>
            <a:chExt cx="8115300" cy="2980055"/>
          </a:xfrm>
        </p:grpSpPr>
        <p:sp>
          <p:nvSpPr>
            <p:cNvPr id="4" name="object 4"/>
            <p:cNvSpPr/>
            <p:nvPr/>
          </p:nvSpPr>
          <p:spPr>
            <a:xfrm>
              <a:off x="993010" y="2526764"/>
              <a:ext cx="8058150" cy="2924175"/>
            </a:xfrm>
            <a:custGeom>
              <a:avLst/>
              <a:gdLst/>
              <a:ahLst/>
              <a:cxnLst/>
              <a:rect l="l" t="t" r="r" b="b"/>
              <a:pathLst>
                <a:path w="8058150" h="2924175">
                  <a:moveTo>
                    <a:pt x="8031971" y="2924175"/>
                  </a:moveTo>
                  <a:lnTo>
                    <a:pt x="26130" y="2924175"/>
                  </a:lnTo>
                  <a:lnTo>
                    <a:pt x="22287" y="29234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26130" y="0"/>
                  </a:lnTo>
                  <a:lnTo>
                    <a:pt x="30125" y="0"/>
                  </a:lnTo>
                  <a:lnTo>
                    <a:pt x="8031971" y="0"/>
                  </a:lnTo>
                  <a:lnTo>
                    <a:pt x="8058098" y="26130"/>
                  </a:lnTo>
                  <a:lnTo>
                    <a:pt x="8058098" y="2898048"/>
                  </a:lnTo>
                  <a:lnTo>
                    <a:pt x="8035809" y="2923413"/>
                  </a:lnTo>
                  <a:lnTo>
                    <a:pt x="8031971" y="29241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92989" y="2528333"/>
              <a:ext cx="8058150" cy="2922905"/>
            </a:xfrm>
            <a:custGeom>
              <a:avLst/>
              <a:gdLst/>
              <a:ahLst/>
              <a:cxnLst/>
              <a:rect l="l" t="t" r="r" b="b"/>
              <a:pathLst>
                <a:path w="8058150" h="2922904">
                  <a:moveTo>
                    <a:pt x="8037773" y="0"/>
                  </a:moveTo>
                  <a:lnTo>
                    <a:pt x="8039517" y="723"/>
                  </a:lnTo>
                  <a:lnTo>
                    <a:pt x="8043213" y="2252"/>
                  </a:lnTo>
                  <a:lnTo>
                    <a:pt x="8046472" y="4427"/>
                  </a:lnTo>
                  <a:lnTo>
                    <a:pt x="8049299" y="7253"/>
                  </a:lnTo>
                  <a:lnTo>
                    <a:pt x="8052122" y="10075"/>
                  </a:lnTo>
                  <a:lnTo>
                    <a:pt x="8054300" y="13336"/>
                  </a:lnTo>
                  <a:lnTo>
                    <a:pt x="8055824" y="17027"/>
                  </a:lnTo>
                  <a:lnTo>
                    <a:pt x="8057357" y="20718"/>
                  </a:lnTo>
                  <a:lnTo>
                    <a:pt x="8058150" y="24561"/>
                  </a:lnTo>
                  <a:lnTo>
                    <a:pt x="8058150" y="28555"/>
                  </a:lnTo>
                  <a:lnTo>
                    <a:pt x="8058150" y="2892477"/>
                  </a:lnTo>
                  <a:lnTo>
                    <a:pt x="8058150" y="2896478"/>
                  </a:lnTo>
                  <a:lnTo>
                    <a:pt x="8057357" y="2900316"/>
                  </a:lnTo>
                  <a:lnTo>
                    <a:pt x="8055824" y="2904012"/>
                  </a:lnTo>
                  <a:lnTo>
                    <a:pt x="8054300" y="2907698"/>
                  </a:lnTo>
                  <a:lnTo>
                    <a:pt x="8052119" y="2910957"/>
                  </a:lnTo>
                  <a:lnTo>
                    <a:pt x="8049295" y="2913781"/>
                  </a:lnTo>
                  <a:lnTo>
                    <a:pt x="8046471" y="2916605"/>
                  </a:lnTo>
                  <a:lnTo>
                    <a:pt x="8043213" y="2918785"/>
                  </a:lnTo>
                  <a:lnTo>
                    <a:pt x="8039517" y="2920309"/>
                  </a:lnTo>
                  <a:lnTo>
                    <a:pt x="8035831" y="2921843"/>
                  </a:lnTo>
                  <a:lnTo>
                    <a:pt x="8031992" y="2922605"/>
                  </a:lnTo>
                  <a:lnTo>
                    <a:pt x="8027992" y="2922605"/>
                  </a:lnTo>
                  <a:lnTo>
                    <a:pt x="30146" y="2922605"/>
                  </a:lnTo>
                  <a:lnTo>
                    <a:pt x="26151" y="2922605"/>
                  </a:lnTo>
                  <a:lnTo>
                    <a:pt x="22308" y="2921843"/>
                  </a:lnTo>
                  <a:lnTo>
                    <a:pt x="18618" y="2920309"/>
                  </a:lnTo>
                  <a:lnTo>
                    <a:pt x="14927" y="2918785"/>
                  </a:lnTo>
                  <a:lnTo>
                    <a:pt x="11670" y="2916603"/>
                  </a:lnTo>
                  <a:lnTo>
                    <a:pt x="0" y="2896478"/>
                  </a:lnTo>
                  <a:lnTo>
                    <a:pt x="0" y="2892477"/>
                  </a:lnTo>
                  <a:lnTo>
                    <a:pt x="0" y="28555"/>
                  </a:lnTo>
                  <a:lnTo>
                    <a:pt x="2" y="20229"/>
                  </a:lnTo>
                  <a:lnTo>
                    <a:pt x="2962" y="13134"/>
                  </a:lnTo>
                  <a:lnTo>
                    <a:pt x="8844" y="7253"/>
                  </a:lnTo>
                  <a:lnTo>
                    <a:pt x="14728" y="1371"/>
                  </a:lnTo>
                  <a:lnTo>
                    <a:pt x="18039" y="0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21575" y="2554705"/>
              <a:ext cx="8001000" cy="724535"/>
            </a:xfrm>
            <a:custGeom>
              <a:avLst/>
              <a:gdLst/>
              <a:ahLst/>
              <a:cxnLst/>
              <a:rect l="l" t="t" r="r" b="b"/>
              <a:pathLst>
                <a:path w="8001000" h="724535">
                  <a:moveTo>
                    <a:pt x="8000949" y="1270"/>
                  </a:moveTo>
                  <a:lnTo>
                    <a:pt x="8000441" y="1270"/>
                  </a:lnTo>
                  <a:lnTo>
                    <a:pt x="8000441" y="0"/>
                  </a:lnTo>
                  <a:lnTo>
                    <a:pt x="520" y="0"/>
                  </a:lnTo>
                  <a:lnTo>
                    <a:pt x="520" y="1270"/>
                  </a:lnTo>
                  <a:lnTo>
                    <a:pt x="0" y="1270"/>
                  </a:lnTo>
                  <a:lnTo>
                    <a:pt x="0" y="723912"/>
                  </a:lnTo>
                  <a:lnTo>
                    <a:pt x="8000949" y="723912"/>
                  </a:lnTo>
                  <a:lnTo>
                    <a:pt x="8000949" y="127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098579" y="2737752"/>
              <a:ext cx="82550" cy="359410"/>
            </a:xfrm>
            <a:custGeom>
              <a:avLst/>
              <a:gdLst/>
              <a:ahLst/>
              <a:cxnLst/>
              <a:rect l="l" t="t" r="r" b="b"/>
              <a:pathLst>
                <a:path w="82550" h="359410">
                  <a:moveTo>
                    <a:pt x="47619" y="333390"/>
                  </a:moveTo>
                  <a:lnTo>
                    <a:pt x="65797" y="355161"/>
                  </a:lnTo>
                  <a:lnTo>
                    <a:pt x="65858" y="358828"/>
                  </a:lnTo>
                </a:path>
                <a:path w="82550" h="359410">
                  <a:moveTo>
                    <a:pt x="0" y="333148"/>
                  </a:moveTo>
                  <a:lnTo>
                    <a:pt x="35864" y="305754"/>
                  </a:lnTo>
                  <a:lnTo>
                    <a:pt x="62885" y="271205"/>
                  </a:lnTo>
                  <a:lnTo>
                    <a:pt x="77315" y="233467"/>
                  </a:lnTo>
                  <a:lnTo>
                    <a:pt x="82372" y="191513"/>
                  </a:lnTo>
                  <a:lnTo>
                    <a:pt x="82528" y="181395"/>
                  </a:lnTo>
                  <a:lnTo>
                    <a:pt x="82448" y="173156"/>
                  </a:lnTo>
                  <a:lnTo>
                    <a:pt x="76713" y="132597"/>
                  </a:lnTo>
                  <a:lnTo>
                    <a:pt x="63214" y="82717"/>
                  </a:lnTo>
                  <a:lnTo>
                    <a:pt x="42896" y="36410"/>
                  </a:lnTo>
                  <a:lnTo>
                    <a:pt x="18524" y="199"/>
                  </a:lnTo>
                  <a:lnTo>
                    <a:pt x="18345" y="0"/>
                  </a:lnTo>
                </a:path>
              </a:pathLst>
            </a:custGeom>
            <a:ln w="206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6463" y="2733308"/>
              <a:ext cx="236353" cy="3703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860506" y="2737752"/>
              <a:ext cx="304165" cy="361950"/>
            </a:xfrm>
            <a:custGeom>
              <a:avLst/>
              <a:gdLst/>
              <a:ahLst/>
              <a:cxnLst/>
              <a:rect l="l" t="t" r="r" b="b"/>
              <a:pathLst>
                <a:path w="304164" h="361950">
                  <a:moveTo>
                    <a:pt x="63567" y="0"/>
                  </a:moveTo>
                  <a:lnTo>
                    <a:pt x="39216" y="35327"/>
                  </a:lnTo>
                  <a:lnTo>
                    <a:pt x="19976" y="79427"/>
                  </a:lnTo>
                  <a:lnTo>
                    <a:pt x="6889" y="126412"/>
                  </a:lnTo>
                  <a:lnTo>
                    <a:pt x="165" y="176275"/>
                  </a:lnTo>
                  <a:lnTo>
                    <a:pt x="0" y="189886"/>
                  </a:lnTo>
                  <a:lnTo>
                    <a:pt x="465" y="202941"/>
                  </a:lnTo>
                  <a:lnTo>
                    <a:pt x="7134" y="242751"/>
                  </a:lnTo>
                  <a:lnTo>
                    <a:pt x="21712" y="275674"/>
                  </a:lnTo>
                  <a:lnTo>
                    <a:pt x="24795" y="280663"/>
                  </a:lnTo>
                </a:path>
                <a:path w="304164" h="361950">
                  <a:moveTo>
                    <a:pt x="198103" y="219322"/>
                  </a:moveTo>
                  <a:lnTo>
                    <a:pt x="130820" y="219391"/>
                  </a:lnTo>
                </a:path>
                <a:path w="304164" h="361950">
                  <a:moveTo>
                    <a:pt x="159994" y="303860"/>
                  </a:moveTo>
                  <a:lnTo>
                    <a:pt x="160120" y="267964"/>
                  </a:lnTo>
                </a:path>
                <a:path w="304164" h="361950">
                  <a:moveTo>
                    <a:pt x="231484" y="242824"/>
                  </a:moveTo>
                  <a:lnTo>
                    <a:pt x="198103" y="219322"/>
                  </a:lnTo>
                </a:path>
                <a:path w="304164" h="361950">
                  <a:moveTo>
                    <a:pt x="89238" y="333259"/>
                  </a:moveTo>
                  <a:lnTo>
                    <a:pt x="285691" y="333390"/>
                  </a:lnTo>
                </a:path>
                <a:path w="304164" h="361950">
                  <a:moveTo>
                    <a:pt x="129070" y="214324"/>
                  </a:moveTo>
                  <a:lnTo>
                    <a:pt x="113346" y="153142"/>
                  </a:lnTo>
                </a:path>
                <a:path w="304164" h="361950">
                  <a:moveTo>
                    <a:pt x="121965" y="219384"/>
                  </a:moveTo>
                  <a:lnTo>
                    <a:pt x="87592" y="243772"/>
                  </a:lnTo>
                </a:path>
                <a:path w="304164" h="361950">
                  <a:moveTo>
                    <a:pt x="303931" y="358827"/>
                  </a:moveTo>
                  <a:lnTo>
                    <a:pt x="303928" y="361950"/>
                  </a:lnTo>
                </a:path>
                <a:path w="304164" h="361950">
                  <a:moveTo>
                    <a:pt x="195241" y="54316"/>
                  </a:moveTo>
                  <a:lnTo>
                    <a:pt x="125056" y="54319"/>
                  </a:lnTo>
                </a:path>
                <a:path w="304164" h="361950">
                  <a:moveTo>
                    <a:pt x="16291" y="361950"/>
                  </a:moveTo>
                  <a:lnTo>
                    <a:pt x="16287" y="355557"/>
                  </a:lnTo>
                </a:path>
                <a:path w="304164" h="361950">
                  <a:moveTo>
                    <a:pt x="174754" y="108980"/>
                  </a:moveTo>
                  <a:lnTo>
                    <a:pt x="174754" y="110938"/>
                  </a:lnTo>
                  <a:lnTo>
                    <a:pt x="174379" y="112821"/>
                  </a:lnTo>
                  <a:lnTo>
                    <a:pt x="173629" y="114630"/>
                  </a:lnTo>
                  <a:lnTo>
                    <a:pt x="172880" y="116439"/>
                  </a:lnTo>
                  <a:lnTo>
                    <a:pt x="171813" y="118035"/>
                  </a:lnTo>
                  <a:lnTo>
                    <a:pt x="170428" y="119420"/>
                  </a:lnTo>
                  <a:lnTo>
                    <a:pt x="169043" y="120805"/>
                  </a:lnTo>
                  <a:lnTo>
                    <a:pt x="167446" y="121871"/>
                  </a:lnTo>
                  <a:lnTo>
                    <a:pt x="165636" y="122621"/>
                  </a:lnTo>
                  <a:lnTo>
                    <a:pt x="163827" y="123370"/>
                  </a:lnTo>
                  <a:lnTo>
                    <a:pt x="161944" y="123745"/>
                  </a:lnTo>
                  <a:lnTo>
                    <a:pt x="159985" y="123745"/>
                  </a:lnTo>
                  <a:lnTo>
                    <a:pt x="158026" y="123745"/>
                  </a:lnTo>
                  <a:lnTo>
                    <a:pt x="149542" y="119420"/>
                  </a:lnTo>
                  <a:lnTo>
                    <a:pt x="148157" y="118035"/>
                  </a:lnTo>
                  <a:lnTo>
                    <a:pt x="147090" y="116439"/>
                  </a:lnTo>
                  <a:lnTo>
                    <a:pt x="146341" y="114630"/>
                  </a:lnTo>
                  <a:lnTo>
                    <a:pt x="145591" y="112821"/>
                  </a:lnTo>
                  <a:lnTo>
                    <a:pt x="145216" y="110938"/>
                  </a:lnTo>
                  <a:lnTo>
                    <a:pt x="145216" y="108980"/>
                  </a:lnTo>
                  <a:lnTo>
                    <a:pt x="145216" y="107022"/>
                  </a:lnTo>
                  <a:lnTo>
                    <a:pt x="149542" y="98539"/>
                  </a:lnTo>
                  <a:lnTo>
                    <a:pt x="150927" y="97155"/>
                  </a:lnTo>
                  <a:lnTo>
                    <a:pt x="152524" y="96088"/>
                  </a:lnTo>
                  <a:lnTo>
                    <a:pt x="154333" y="95338"/>
                  </a:lnTo>
                  <a:lnTo>
                    <a:pt x="156143" y="94589"/>
                  </a:lnTo>
                  <a:lnTo>
                    <a:pt x="158026" y="94215"/>
                  </a:lnTo>
                  <a:lnTo>
                    <a:pt x="159985" y="94215"/>
                  </a:lnTo>
                  <a:lnTo>
                    <a:pt x="161944" y="94215"/>
                  </a:lnTo>
                  <a:lnTo>
                    <a:pt x="163827" y="94589"/>
                  </a:lnTo>
                  <a:lnTo>
                    <a:pt x="165636" y="95338"/>
                  </a:lnTo>
                  <a:lnTo>
                    <a:pt x="167446" y="96088"/>
                  </a:lnTo>
                  <a:lnTo>
                    <a:pt x="169043" y="97155"/>
                  </a:lnTo>
                  <a:lnTo>
                    <a:pt x="170428" y="98539"/>
                  </a:lnTo>
                  <a:lnTo>
                    <a:pt x="171813" y="99923"/>
                  </a:lnTo>
                  <a:lnTo>
                    <a:pt x="172880" y="101520"/>
                  </a:lnTo>
                  <a:lnTo>
                    <a:pt x="173629" y="103329"/>
                  </a:lnTo>
                  <a:lnTo>
                    <a:pt x="174379" y="105138"/>
                  </a:lnTo>
                  <a:lnTo>
                    <a:pt x="174754" y="107022"/>
                  </a:lnTo>
                  <a:lnTo>
                    <a:pt x="174754" y="108980"/>
                  </a:lnTo>
                  <a:close/>
                </a:path>
                <a:path w="304164" h="361950">
                  <a:moveTo>
                    <a:pt x="167657" y="121568"/>
                  </a:moveTo>
                  <a:lnTo>
                    <a:pt x="169485" y="120638"/>
                  </a:lnTo>
                </a:path>
                <a:path w="304164" h="361950">
                  <a:moveTo>
                    <a:pt x="24720" y="280714"/>
                  </a:moveTo>
                  <a:lnTo>
                    <a:pt x="36792" y="296379"/>
                  </a:lnTo>
                  <a:lnTo>
                    <a:pt x="50431" y="310316"/>
                  </a:lnTo>
                  <a:lnTo>
                    <a:pt x="65636" y="322526"/>
                  </a:lnTo>
                  <a:lnTo>
                    <a:pt x="82409" y="333009"/>
                  </a:lnTo>
                </a:path>
              </a:pathLst>
            </a:custGeom>
            <a:ln w="2066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250019" y="3256079"/>
            <a:ext cx="7037070" cy="1825625"/>
          </a:xfrm>
          <a:prstGeom prst="rect">
            <a:avLst/>
          </a:prstGeom>
        </p:spPr>
        <p:txBody>
          <a:bodyPr wrap="square" lIns="0" tIns="196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2300" spc="120">
                <a:solidFill>
                  <a:srgbClr val="BCA088"/>
                </a:solidFill>
                <a:latin typeface="Palatino Linotype"/>
                <a:cs typeface="Palatino Linotype"/>
              </a:rPr>
              <a:t>INCUBATED</a:t>
            </a:r>
            <a:r>
              <a:rPr dirty="0" sz="2300" spc="-10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2300" spc="-25">
                <a:solidFill>
                  <a:srgbClr val="BCA088"/>
                </a:solidFill>
                <a:latin typeface="Palatino Linotype"/>
                <a:cs typeface="Palatino Linotype"/>
              </a:rPr>
              <a:t>AT</a:t>
            </a:r>
            <a:endParaRPr sz="23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PDEU</a:t>
            </a:r>
            <a:r>
              <a:rPr dirty="0" sz="2100" spc="-1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25" b="1">
                <a:solidFill>
                  <a:srgbClr val="BCA088"/>
                </a:solidFill>
                <a:latin typeface="Arial"/>
                <a:cs typeface="Arial"/>
              </a:rPr>
              <a:t>IIC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22000"/>
              </a:lnSpc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2100" spc="-3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incubation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entrepreneurship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ecosystem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supporting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3Space’s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growth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 development.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24816" y="2499758"/>
            <a:ext cx="8115300" cy="2980055"/>
            <a:chOff x="9224816" y="2499758"/>
            <a:chExt cx="8115300" cy="2980055"/>
          </a:xfrm>
        </p:grpSpPr>
        <p:sp>
          <p:nvSpPr>
            <p:cNvPr id="12" name="object 12"/>
            <p:cNvSpPr/>
            <p:nvPr/>
          </p:nvSpPr>
          <p:spPr>
            <a:xfrm>
              <a:off x="9253422" y="2526764"/>
              <a:ext cx="8058150" cy="2924175"/>
            </a:xfrm>
            <a:custGeom>
              <a:avLst/>
              <a:gdLst/>
              <a:ahLst/>
              <a:cxnLst/>
              <a:rect l="l" t="t" r="r" b="b"/>
              <a:pathLst>
                <a:path w="8058150" h="2924175">
                  <a:moveTo>
                    <a:pt x="8031971" y="2924175"/>
                  </a:moveTo>
                  <a:lnTo>
                    <a:pt x="26130" y="2924175"/>
                  </a:lnTo>
                  <a:lnTo>
                    <a:pt x="22287" y="29234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26130" y="0"/>
                  </a:lnTo>
                  <a:lnTo>
                    <a:pt x="30125" y="0"/>
                  </a:lnTo>
                  <a:lnTo>
                    <a:pt x="8031971" y="0"/>
                  </a:lnTo>
                  <a:lnTo>
                    <a:pt x="8058098" y="26130"/>
                  </a:lnTo>
                  <a:lnTo>
                    <a:pt x="8058098" y="2898048"/>
                  </a:lnTo>
                  <a:lnTo>
                    <a:pt x="8035809" y="2923413"/>
                  </a:lnTo>
                  <a:lnTo>
                    <a:pt x="8031971" y="29241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253391" y="2528333"/>
              <a:ext cx="8058150" cy="2922905"/>
            </a:xfrm>
            <a:custGeom>
              <a:avLst/>
              <a:gdLst/>
              <a:ahLst/>
              <a:cxnLst/>
              <a:rect l="l" t="t" r="r" b="b"/>
              <a:pathLst>
                <a:path w="8058150" h="2922904">
                  <a:moveTo>
                    <a:pt x="8037782" y="0"/>
                  </a:moveTo>
                  <a:lnTo>
                    <a:pt x="8039526" y="723"/>
                  </a:lnTo>
                  <a:lnTo>
                    <a:pt x="8043222" y="2252"/>
                  </a:lnTo>
                  <a:lnTo>
                    <a:pt x="8046483" y="4425"/>
                  </a:lnTo>
                  <a:lnTo>
                    <a:pt x="8049310" y="7252"/>
                  </a:lnTo>
                  <a:lnTo>
                    <a:pt x="8052132" y="10074"/>
                  </a:lnTo>
                  <a:lnTo>
                    <a:pt x="8054309" y="13336"/>
                  </a:lnTo>
                  <a:lnTo>
                    <a:pt x="8055833" y="17027"/>
                  </a:lnTo>
                  <a:lnTo>
                    <a:pt x="8057367" y="20718"/>
                  </a:lnTo>
                  <a:lnTo>
                    <a:pt x="8058150" y="24561"/>
                  </a:lnTo>
                  <a:lnTo>
                    <a:pt x="8058150" y="28555"/>
                  </a:lnTo>
                  <a:lnTo>
                    <a:pt x="8058150" y="2892477"/>
                  </a:lnTo>
                  <a:lnTo>
                    <a:pt x="8058150" y="2896478"/>
                  </a:lnTo>
                  <a:lnTo>
                    <a:pt x="8057367" y="2900316"/>
                  </a:lnTo>
                  <a:lnTo>
                    <a:pt x="8055833" y="2904012"/>
                  </a:lnTo>
                  <a:lnTo>
                    <a:pt x="8054309" y="2907698"/>
                  </a:lnTo>
                  <a:lnTo>
                    <a:pt x="8052130" y="2910958"/>
                  </a:lnTo>
                  <a:lnTo>
                    <a:pt x="8049306" y="2913782"/>
                  </a:lnTo>
                  <a:lnTo>
                    <a:pt x="8046482" y="2916606"/>
                  </a:lnTo>
                  <a:lnTo>
                    <a:pt x="8043222" y="2918785"/>
                  </a:lnTo>
                  <a:lnTo>
                    <a:pt x="8039526" y="2920309"/>
                  </a:lnTo>
                  <a:lnTo>
                    <a:pt x="8035840" y="2921843"/>
                  </a:lnTo>
                  <a:lnTo>
                    <a:pt x="8032002" y="2922605"/>
                  </a:lnTo>
                  <a:lnTo>
                    <a:pt x="8028001" y="2922605"/>
                  </a:lnTo>
                  <a:lnTo>
                    <a:pt x="30155" y="2922605"/>
                  </a:lnTo>
                  <a:lnTo>
                    <a:pt x="26161" y="2922605"/>
                  </a:lnTo>
                  <a:lnTo>
                    <a:pt x="22318" y="2921843"/>
                  </a:lnTo>
                  <a:lnTo>
                    <a:pt x="18627" y="2920309"/>
                  </a:lnTo>
                  <a:lnTo>
                    <a:pt x="14936" y="2918785"/>
                  </a:lnTo>
                  <a:lnTo>
                    <a:pt x="0" y="2896478"/>
                  </a:lnTo>
                  <a:lnTo>
                    <a:pt x="0" y="2892477"/>
                  </a:lnTo>
                  <a:lnTo>
                    <a:pt x="0" y="28555"/>
                  </a:lnTo>
                  <a:lnTo>
                    <a:pt x="4" y="20225"/>
                  </a:lnTo>
                  <a:lnTo>
                    <a:pt x="2963" y="13126"/>
                  </a:lnTo>
                  <a:lnTo>
                    <a:pt x="8844" y="7244"/>
                  </a:lnTo>
                  <a:lnTo>
                    <a:pt x="14735" y="1366"/>
                  </a:lnTo>
                  <a:lnTo>
                    <a:pt x="18033" y="0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281985" y="2554705"/>
              <a:ext cx="8001000" cy="724535"/>
            </a:xfrm>
            <a:custGeom>
              <a:avLst/>
              <a:gdLst/>
              <a:ahLst/>
              <a:cxnLst/>
              <a:rect l="l" t="t" r="r" b="b"/>
              <a:pathLst>
                <a:path w="8001000" h="724535">
                  <a:moveTo>
                    <a:pt x="8000949" y="1270"/>
                  </a:moveTo>
                  <a:lnTo>
                    <a:pt x="8000441" y="1270"/>
                  </a:lnTo>
                  <a:lnTo>
                    <a:pt x="8000441" y="0"/>
                  </a:lnTo>
                  <a:lnTo>
                    <a:pt x="520" y="0"/>
                  </a:lnTo>
                  <a:lnTo>
                    <a:pt x="520" y="1270"/>
                  </a:lnTo>
                  <a:lnTo>
                    <a:pt x="0" y="1270"/>
                  </a:lnTo>
                  <a:lnTo>
                    <a:pt x="0" y="723912"/>
                  </a:lnTo>
                  <a:lnTo>
                    <a:pt x="8000949" y="723912"/>
                  </a:lnTo>
                  <a:lnTo>
                    <a:pt x="8000949" y="127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90007" y="2745863"/>
              <a:ext cx="382417" cy="34504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510410" y="3256079"/>
            <a:ext cx="7615555" cy="1825625"/>
          </a:xfrm>
          <a:prstGeom prst="rect">
            <a:avLst/>
          </a:prstGeom>
        </p:spPr>
        <p:txBody>
          <a:bodyPr wrap="square" lIns="0" tIns="196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2300" spc="195">
                <a:solidFill>
                  <a:srgbClr val="BCA088"/>
                </a:solidFill>
                <a:latin typeface="Palatino Linotype"/>
                <a:cs typeface="Palatino Linotype"/>
              </a:rPr>
              <a:t>SUPPORTED</a:t>
            </a:r>
            <a:r>
              <a:rPr dirty="0" sz="2300" spc="-5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2300" spc="125">
                <a:solidFill>
                  <a:srgbClr val="BCA088"/>
                </a:solidFill>
                <a:latin typeface="Palatino Linotype"/>
                <a:cs typeface="Palatino Linotype"/>
              </a:rPr>
              <a:t>BY</a:t>
            </a:r>
            <a:endParaRPr sz="23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iHUB</a:t>
            </a:r>
            <a:r>
              <a:rPr dirty="0" sz="2100" spc="-1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•</a:t>
            </a:r>
            <a:r>
              <a:rPr dirty="0" sz="2100" spc="-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GOVERNMENT</a:t>
            </a:r>
            <a:r>
              <a:rPr dirty="0" sz="2100" spc="-1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OF</a:t>
            </a:r>
            <a:r>
              <a:rPr dirty="0" sz="2100" spc="-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GUJARAT</a:t>
            </a:r>
            <a:r>
              <a:rPr dirty="0" sz="2100" spc="-10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•</a:t>
            </a:r>
            <a:r>
              <a:rPr dirty="0" sz="2100" spc="-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 b="1">
                <a:solidFill>
                  <a:srgbClr val="BCA088"/>
                </a:solidFill>
                <a:latin typeface="Arial"/>
                <a:cs typeface="Arial"/>
              </a:rPr>
              <a:t>IN-SPACe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22000"/>
              </a:lnSpc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Institutional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support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helping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us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advance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our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technology,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innovation</a:t>
            </a:r>
            <a:r>
              <a:rPr dirty="0" sz="21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participation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India’s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growing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2100" spc="-2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ecosystem.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64456" y="5625502"/>
            <a:ext cx="8115300" cy="3328670"/>
            <a:chOff x="964456" y="5625502"/>
            <a:chExt cx="8115300" cy="3328670"/>
          </a:xfrm>
        </p:grpSpPr>
        <p:sp>
          <p:nvSpPr>
            <p:cNvPr id="18" name="object 18"/>
            <p:cNvSpPr/>
            <p:nvPr/>
          </p:nvSpPr>
          <p:spPr>
            <a:xfrm>
              <a:off x="992989" y="5654009"/>
              <a:ext cx="8058150" cy="3271520"/>
            </a:xfrm>
            <a:custGeom>
              <a:avLst/>
              <a:gdLst/>
              <a:ahLst/>
              <a:cxnLst/>
              <a:rect l="l" t="t" r="r" b="b"/>
              <a:pathLst>
                <a:path w="8058150" h="3271520">
                  <a:moveTo>
                    <a:pt x="8032023" y="3270990"/>
                  </a:moveTo>
                  <a:lnTo>
                    <a:pt x="26130" y="3270990"/>
                  </a:lnTo>
                  <a:lnTo>
                    <a:pt x="22287" y="3270229"/>
                  </a:lnTo>
                  <a:lnTo>
                    <a:pt x="0" y="26085"/>
                  </a:lnTo>
                  <a:lnTo>
                    <a:pt x="764" y="22249"/>
                  </a:lnTo>
                  <a:lnTo>
                    <a:pt x="26130" y="0"/>
                  </a:lnTo>
                  <a:lnTo>
                    <a:pt x="30125" y="0"/>
                  </a:lnTo>
                  <a:lnTo>
                    <a:pt x="8032023" y="0"/>
                  </a:lnTo>
                  <a:lnTo>
                    <a:pt x="8058150" y="26086"/>
                  </a:lnTo>
                  <a:lnTo>
                    <a:pt x="8058150" y="3244908"/>
                  </a:lnTo>
                  <a:lnTo>
                    <a:pt x="8035861" y="3270229"/>
                  </a:lnTo>
                  <a:lnTo>
                    <a:pt x="8032023" y="3270990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92989" y="5654035"/>
              <a:ext cx="8058784" cy="3271520"/>
            </a:xfrm>
            <a:custGeom>
              <a:avLst/>
              <a:gdLst/>
              <a:ahLst/>
              <a:cxnLst/>
              <a:rect l="l" t="t" r="r" b="b"/>
              <a:pathLst>
                <a:path w="8058784" h="3271520">
                  <a:moveTo>
                    <a:pt x="8831" y="8790"/>
                  </a:moveTo>
                  <a:lnTo>
                    <a:pt x="14713" y="2927"/>
                  </a:lnTo>
                  <a:lnTo>
                    <a:pt x="21807" y="4"/>
                  </a:lnTo>
                  <a:lnTo>
                    <a:pt x="30125" y="0"/>
                  </a:lnTo>
                  <a:lnTo>
                    <a:pt x="8028021" y="4"/>
                  </a:lnTo>
                  <a:lnTo>
                    <a:pt x="8032022" y="4"/>
                  </a:lnTo>
                  <a:lnTo>
                    <a:pt x="8035861" y="736"/>
                  </a:lnTo>
                  <a:lnTo>
                    <a:pt x="8039547" y="2262"/>
                  </a:lnTo>
                  <a:lnTo>
                    <a:pt x="8043242" y="3789"/>
                  </a:lnTo>
                  <a:lnTo>
                    <a:pt x="8055854" y="18538"/>
                  </a:lnTo>
                  <a:lnTo>
                    <a:pt x="8057387" y="22223"/>
                  </a:lnTo>
                  <a:lnTo>
                    <a:pt x="8058164" y="26059"/>
                  </a:lnTo>
                  <a:lnTo>
                    <a:pt x="8058164" y="30047"/>
                  </a:lnTo>
                  <a:lnTo>
                    <a:pt x="8058149" y="3240887"/>
                  </a:lnTo>
                  <a:lnTo>
                    <a:pt x="8058149" y="3244881"/>
                  </a:lnTo>
                  <a:lnTo>
                    <a:pt x="8057387" y="3248713"/>
                  </a:lnTo>
                  <a:lnTo>
                    <a:pt x="8055854" y="3252393"/>
                  </a:lnTo>
                  <a:lnTo>
                    <a:pt x="8054330" y="3256082"/>
                  </a:lnTo>
                  <a:lnTo>
                    <a:pt x="8039547" y="3268672"/>
                  </a:lnTo>
                  <a:lnTo>
                    <a:pt x="8035861" y="3270203"/>
                  </a:lnTo>
                  <a:lnTo>
                    <a:pt x="8032022" y="3270995"/>
                  </a:lnTo>
                  <a:lnTo>
                    <a:pt x="8028021" y="3270995"/>
                  </a:lnTo>
                  <a:lnTo>
                    <a:pt x="30125" y="3270995"/>
                  </a:lnTo>
                  <a:lnTo>
                    <a:pt x="26130" y="3270995"/>
                  </a:lnTo>
                  <a:lnTo>
                    <a:pt x="22287" y="3270203"/>
                  </a:lnTo>
                  <a:lnTo>
                    <a:pt x="18596" y="3268672"/>
                  </a:lnTo>
                  <a:lnTo>
                    <a:pt x="14906" y="3267150"/>
                  </a:lnTo>
                  <a:lnTo>
                    <a:pt x="11640" y="3264980"/>
                  </a:lnTo>
                  <a:lnTo>
                    <a:pt x="8817" y="3262164"/>
                  </a:lnTo>
                  <a:lnTo>
                    <a:pt x="5989" y="3259344"/>
                  </a:lnTo>
                  <a:lnTo>
                    <a:pt x="3821" y="3256082"/>
                  </a:lnTo>
                  <a:lnTo>
                    <a:pt x="2293" y="3252393"/>
                  </a:lnTo>
                  <a:lnTo>
                    <a:pt x="764" y="3248713"/>
                  </a:lnTo>
                  <a:lnTo>
                    <a:pt x="0" y="3244881"/>
                  </a:lnTo>
                  <a:lnTo>
                    <a:pt x="0" y="3240887"/>
                  </a:lnTo>
                  <a:lnTo>
                    <a:pt x="0" y="30047"/>
                  </a:lnTo>
                  <a:lnTo>
                    <a:pt x="8" y="21746"/>
                  </a:lnTo>
                  <a:lnTo>
                    <a:pt x="2947" y="14659"/>
                  </a:lnTo>
                  <a:lnTo>
                    <a:pt x="8830" y="8788"/>
                  </a:lnTo>
                </a:path>
              </a:pathLst>
            </a:custGeom>
            <a:ln w="57065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21564" y="5683194"/>
              <a:ext cx="8001000" cy="722630"/>
            </a:xfrm>
            <a:custGeom>
              <a:avLst/>
              <a:gdLst/>
              <a:ahLst/>
              <a:cxnLst/>
              <a:rect l="l" t="t" r="r" b="b"/>
              <a:pathLst>
                <a:path w="8001000" h="722629">
                  <a:moveTo>
                    <a:pt x="0" y="0"/>
                  </a:moveTo>
                  <a:lnTo>
                    <a:pt x="8001000" y="0"/>
                  </a:lnTo>
                  <a:lnTo>
                    <a:pt x="8001000" y="722010"/>
                  </a:lnTo>
                  <a:lnTo>
                    <a:pt x="0" y="7220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992989" y="5654039"/>
          <a:ext cx="8134984" cy="327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58150"/>
              </a:tblGrid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519680">
                <a:tc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r>
                        <a:rPr dirty="0" sz="2300" spc="1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GRANTS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0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&amp;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0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FUNDING</a:t>
                      </a:r>
                      <a:r>
                        <a:rPr dirty="0" sz="2300" spc="-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7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SUPPORT</a:t>
                      </a:r>
                      <a:endParaRPr sz="2300">
                        <a:latin typeface="Palatino Linotype"/>
                        <a:cs typeface="Palatino Linotype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dirty="0" sz="2300" b="1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SSIP</a:t>
                      </a:r>
                      <a:r>
                        <a:rPr dirty="0" sz="2300" spc="-40" b="1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b="1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dirty="0" sz="2300" spc="-35" b="1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20" b="1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iHUB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269240" marR="1482090">
                        <a:lnSpc>
                          <a:spcPct val="122300"/>
                        </a:lnSpc>
                      </a:pP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Grant</a:t>
                      </a:r>
                      <a:r>
                        <a:rPr dirty="0" sz="2300" spc="-45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r>
                        <a:rPr dirty="0" sz="2300" spc="-4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enabling</a:t>
                      </a:r>
                      <a:r>
                        <a:rPr dirty="0" sz="2300" spc="-4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technology</a:t>
                      </a:r>
                      <a:r>
                        <a:rPr dirty="0" sz="2300" spc="-45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development, 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prototyping</a:t>
                      </a:r>
                      <a:r>
                        <a:rPr dirty="0" sz="2300" spc="-5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2300" spc="-45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innovation</a:t>
                      </a:r>
                      <a:r>
                        <a:rPr dirty="0" sz="2300" spc="-45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Arial"/>
                          <a:cs typeface="Arial"/>
                        </a:rPr>
                        <a:t>activities.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172720"/>
                </a:tc>
              </a:tr>
            </a:tbl>
          </a:graphicData>
        </a:graphic>
      </p:graphicFrame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5300" y="5870642"/>
            <a:ext cx="371392" cy="34619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9224859" y="5625507"/>
            <a:ext cx="8115300" cy="3328670"/>
            <a:chOff x="9224859" y="5625507"/>
            <a:chExt cx="8115300" cy="3328670"/>
          </a:xfrm>
        </p:grpSpPr>
        <p:sp>
          <p:nvSpPr>
            <p:cNvPr id="24" name="object 24"/>
            <p:cNvSpPr/>
            <p:nvPr/>
          </p:nvSpPr>
          <p:spPr>
            <a:xfrm>
              <a:off x="9253392" y="5654009"/>
              <a:ext cx="8058150" cy="3271520"/>
            </a:xfrm>
            <a:custGeom>
              <a:avLst/>
              <a:gdLst/>
              <a:ahLst/>
              <a:cxnLst/>
              <a:rect l="l" t="t" r="r" b="b"/>
              <a:pathLst>
                <a:path w="8058150" h="3271520">
                  <a:moveTo>
                    <a:pt x="8032023" y="3270990"/>
                  </a:moveTo>
                  <a:lnTo>
                    <a:pt x="26130" y="3270990"/>
                  </a:lnTo>
                  <a:lnTo>
                    <a:pt x="22287" y="3270229"/>
                  </a:lnTo>
                  <a:lnTo>
                    <a:pt x="0" y="26085"/>
                  </a:lnTo>
                  <a:lnTo>
                    <a:pt x="764" y="22249"/>
                  </a:lnTo>
                  <a:lnTo>
                    <a:pt x="26130" y="0"/>
                  </a:lnTo>
                  <a:lnTo>
                    <a:pt x="30125" y="0"/>
                  </a:lnTo>
                  <a:lnTo>
                    <a:pt x="8032023" y="0"/>
                  </a:lnTo>
                  <a:lnTo>
                    <a:pt x="8058150" y="26086"/>
                  </a:lnTo>
                  <a:lnTo>
                    <a:pt x="8058150" y="3244908"/>
                  </a:lnTo>
                  <a:lnTo>
                    <a:pt x="8035861" y="3270229"/>
                  </a:lnTo>
                  <a:lnTo>
                    <a:pt x="8032023" y="3270990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253392" y="5654040"/>
              <a:ext cx="8058784" cy="3271520"/>
            </a:xfrm>
            <a:custGeom>
              <a:avLst/>
              <a:gdLst/>
              <a:ahLst/>
              <a:cxnLst/>
              <a:rect l="l" t="t" r="r" b="b"/>
              <a:pathLst>
                <a:path w="8058784" h="3271520">
                  <a:moveTo>
                    <a:pt x="8838" y="8792"/>
                  </a:moveTo>
                  <a:lnTo>
                    <a:pt x="14716" y="2928"/>
                  </a:lnTo>
                  <a:lnTo>
                    <a:pt x="21807" y="0"/>
                  </a:lnTo>
                  <a:lnTo>
                    <a:pt x="30125" y="0"/>
                  </a:lnTo>
                  <a:lnTo>
                    <a:pt x="8028022" y="0"/>
                  </a:lnTo>
                  <a:lnTo>
                    <a:pt x="8032022" y="0"/>
                  </a:lnTo>
                  <a:lnTo>
                    <a:pt x="8035861" y="732"/>
                  </a:lnTo>
                  <a:lnTo>
                    <a:pt x="8039547" y="2258"/>
                  </a:lnTo>
                  <a:lnTo>
                    <a:pt x="8043243" y="3785"/>
                  </a:lnTo>
                  <a:lnTo>
                    <a:pt x="8046499" y="5959"/>
                  </a:lnTo>
                  <a:lnTo>
                    <a:pt x="8049327" y="8780"/>
                  </a:lnTo>
                  <a:lnTo>
                    <a:pt x="8052150" y="11596"/>
                  </a:lnTo>
                  <a:lnTo>
                    <a:pt x="8054330" y="14850"/>
                  </a:lnTo>
                  <a:lnTo>
                    <a:pt x="8055854" y="18534"/>
                  </a:lnTo>
                  <a:lnTo>
                    <a:pt x="8057387" y="22219"/>
                  </a:lnTo>
                  <a:lnTo>
                    <a:pt x="8058179" y="26055"/>
                  </a:lnTo>
                  <a:lnTo>
                    <a:pt x="8058179" y="30043"/>
                  </a:lnTo>
                  <a:lnTo>
                    <a:pt x="8058149" y="3240883"/>
                  </a:lnTo>
                  <a:lnTo>
                    <a:pt x="8058149" y="3244877"/>
                  </a:lnTo>
                  <a:lnTo>
                    <a:pt x="8057387" y="3248709"/>
                  </a:lnTo>
                  <a:lnTo>
                    <a:pt x="8055854" y="3252389"/>
                  </a:lnTo>
                  <a:lnTo>
                    <a:pt x="8054330" y="3256078"/>
                  </a:lnTo>
                  <a:lnTo>
                    <a:pt x="8039547" y="3268668"/>
                  </a:lnTo>
                  <a:lnTo>
                    <a:pt x="8035861" y="3270199"/>
                  </a:lnTo>
                  <a:lnTo>
                    <a:pt x="8032022" y="3270991"/>
                  </a:lnTo>
                  <a:lnTo>
                    <a:pt x="8028022" y="3270991"/>
                  </a:lnTo>
                  <a:lnTo>
                    <a:pt x="30125" y="3270991"/>
                  </a:lnTo>
                  <a:lnTo>
                    <a:pt x="26130" y="3270991"/>
                  </a:lnTo>
                  <a:lnTo>
                    <a:pt x="22287" y="3270199"/>
                  </a:lnTo>
                  <a:lnTo>
                    <a:pt x="18597" y="3268668"/>
                  </a:lnTo>
                  <a:lnTo>
                    <a:pt x="14906" y="3267146"/>
                  </a:lnTo>
                  <a:lnTo>
                    <a:pt x="2293" y="3252389"/>
                  </a:lnTo>
                  <a:lnTo>
                    <a:pt x="764" y="3248709"/>
                  </a:lnTo>
                  <a:lnTo>
                    <a:pt x="0" y="3244877"/>
                  </a:lnTo>
                  <a:lnTo>
                    <a:pt x="0" y="3240883"/>
                  </a:lnTo>
                  <a:lnTo>
                    <a:pt x="0" y="30043"/>
                  </a:lnTo>
                  <a:lnTo>
                    <a:pt x="8" y="21742"/>
                  </a:lnTo>
                  <a:lnTo>
                    <a:pt x="2954" y="14662"/>
                  </a:lnTo>
                  <a:lnTo>
                    <a:pt x="8837" y="8791"/>
                  </a:lnTo>
                </a:path>
              </a:pathLst>
            </a:custGeom>
            <a:ln w="57065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281960" y="5681928"/>
              <a:ext cx="8001000" cy="723900"/>
            </a:xfrm>
            <a:custGeom>
              <a:avLst/>
              <a:gdLst/>
              <a:ahLst/>
              <a:cxnLst/>
              <a:rect l="l" t="t" r="r" b="b"/>
              <a:pathLst>
                <a:path w="8001000" h="723900">
                  <a:moveTo>
                    <a:pt x="8001000" y="1270"/>
                  </a:moveTo>
                  <a:lnTo>
                    <a:pt x="8000517" y="1270"/>
                  </a:lnTo>
                  <a:lnTo>
                    <a:pt x="8000517" y="0"/>
                  </a:lnTo>
                  <a:lnTo>
                    <a:pt x="495" y="0"/>
                  </a:lnTo>
                  <a:lnTo>
                    <a:pt x="495" y="1270"/>
                  </a:lnTo>
                  <a:lnTo>
                    <a:pt x="0" y="1270"/>
                  </a:lnTo>
                  <a:lnTo>
                    <a:pt x="0" y="723277"/>
                  </a:lnTo>
                  <a:lnTo>
                    <a:pt x="8001000" y="723277"/>
                  </a:lnTo>
                  <a:lnTo>
                    <a:pt x="8001000" y="127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81800" y="5870471"/>
              <a:ext cx="199177" cy="11464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3116269" y="6123947"/>
              <a:ext cx="330200" cy="100965"/>
            </a:xfrm>
            <a:custGeom>
              <a:avLst/>
              <a:gdLst/>
              <a:ahLst/>
              <a:cxnLst/>
              <a:rect l="l" t="t" r="r" b="b"/>
              <a:pathLst>
                <a:path w="330200" h="100964">
                  <a:moveTo>
                    <a:pt x="329828" y="179"/>
                  </a:moveTo>
                  <a:lnTo>
                    <a:pt x="225962" y="0"/>
                  </a:lnTo>
                </a:path>
                <a:path w="330200" h="100964">
                  <a:moveTo>
                    <a:pt x="329914" y="100406"/>
                  </a:moveTo>
                  <a:lnTo>
                    <a:pt x="329828" y="179"/>
                  </a:lnTo>
                </a:path>
                <a:path w="330200" h="100964">
                  <a:moveTo>
                    <a:pt x="329914" y="100406"/>
                  </a:moveTo>
                  <a:lnTo>
                    <a:pt x="0" y="100395"/>
                  </a:lnTo>
                </a:path>
              </a:pathLst>
            </a:custGeom>
            <a:ln w="160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08254" y="5855001"/>
              <a:ext cx="264717" cy="377500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9253392" y="6405205"/>
            <a:ext cx="8058784" cy="2520315"/>
          </a:xfrm>
          <a:prstGeom prst="rect">
            <a:avLst/>
          </a:prstGeom>
        </p:spPr>
        <p:txBody>
          <a:bodyPr wrap="square" lIns="0" tIns="172720" rIns="0" bIns="0" rtlCol="0" vert="horz">
            <a:spAutoFit/>
          </a:bodyPr>
          <a:lstStyle/>
          <a:p>
            <a:pPr marL="269240">
              <a:lnSpc>
                <a:spcPct val="100000"/>
              </a:lnSpc>
              <a:spcBef>
                <a:spcPts val="1360"/>
              </a:spcBef>
            </a:pPr>
            <a:r>
              <a:rPr dirty="0" sz="2300" spc="70">
                <a:solidFill>
                  <a:srgbClr val="BCA088"/>
                </a:solidFill>
                <a:latin typeface="Palatino Linotype"/>
                <a:cs typeface="Palatino Linotype"/>
              </a:rPr>
              <a:t>ACTIVE</a:t>
            </a:r>
            <a:r>
              <a:rPr dirty="0" sz="2300" spc="-5">
                <a:solidFill>
                  <a:srgbClr val="BCA088"/>
                </a:solidFill>
                <a:latin typeface="Palatino Linotype"/>
                <a:cs typeface="Palatino Linotype"/>
              </a:rPr>
              <a:t> </a:t>
            </a:r>
            <a:r>
              <a:rPr dirty="0" sz="2300" spc="80">
                <a:solidFill>
                  <a:srgbClr val="BCA088"/>
                </a:solidFill>
                <a:latin typeface="Palatino Linotype"/>
                <a:cs typeface="Palatino Linotype"/>
              </a:rPr>
              <a:t>PARTICIPATION</a:t>
            </a:r>
            <a:endParaRPr sz="2300">
              <a:latin typeface="Palatino Linotype"/>
              <a:cs typeface="Palatino Linotype"/>
            </a:endParaRPr>
          </a:p>
          <a:p>
            <a:pPr marL="269240">
              <a:lnSpc>
                <a:spcPct val="100000"/>
              </a:lnSpc>
              <a:spcBef>
                <a:spcPts val="1290"/>
              </a:spcBef>
            </a:pPr>
            <a:r>
              <a:rPr dirty="0" sz="2100" spc="-10" b="1">
                <a:solidFill>
                  <a:srgbClr val="BCA088"/>
                </a:solidFill>
                <a:latin typeface="Arial"/>
                <a:cs typeface="Arial"/>
              </a:rPr>
              <a:t>IN-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2100" spc="-15" b="1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b="1">
                <a:solidFill>
                  <a:srgbClr val="BCA088"/>
                </a:solidFill>
                <a:latin typeface="Arial"/>
                <a:cs typeface="Arial"/>
              </a:rPr>
              <a:t>ROCKETRY </a:t>
            </a:r>
            <a:r>
              <a:rPr dirty="0" sz="2100" spc="-10" b="1">
                <a:solidFill>
                  <a:srgbClr val="BCA088"/>
                </a:solidFill>
                <a:latin typeface="Arial"/>
                <a:cs typeface="Arial"/>
              </a:rPr>
              <a:t>COMPETITION</a:t>
            </a:r>
            <a:endParaRPr sz="2100">
              <a:latin typeface="Arial"/>
              <a:cs typeface="Arial"/>
            </a:endParaRPr>
          </a:p>
          <a:p>
            <a:pPr marL="269240" marR="132715">
              <a:lnSpc>
                <a:spcPct val="122000"/>
              </a:lnSpc>
            </a:pP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Active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participation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IN-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rocketry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ecosystem,</a:t>
            </a:r>
            <a:r>
              <a:rPr dirty="0" sz="2100" spc="-1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gaining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practical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experience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in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rocketry,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engineering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100" spc="-2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collaborative </a:t>
            </a:r>
            <a:r>
              <a:rPr dirty="0" sz="2100">
                <a:solidFill>
                  <a:srgbClr val="BCA088"/>
                </a:solidFill>
                <a:latin typeface="Arial"/>
                <a:cs typeface="Arial"/>
              </a:rPr>
              <a:t>technology </a:t>
            </a:r>
            <a:r>
              <a:rPr dirty="0" sz="2100" spc="-10">
                <a:solidFill>
                  <a:srgbClr val="BCA088"/>
                </a:solidFill>
                <a:latin typeface="Arial"/>
                <a:cs typeface="Arial"/>
              </a:rPr>
              <a:t>development.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989" y="1186196"/>
            <a:ext cx="1771014" cy="366395"/>
          </a:xfrm>
          <a:custGeom>
            <a:avLst/>
            <a:gdLst/>
            <a:ahLst/>
            <a:cxnLst/>
            <a:rect l="l" t="t" r="r" b="b"/>
            <a:pathLst>
              <a:path w="1771014" h="366394">
                <a:moveTo>
                  <a:pt x="1741837" y="366235"/>
                </a:moveTo>
                <a:lnTo>
                  <a:pt x="28955" y="366235"/>
                </a:lnTo>
                <a:lnTo>
                  <a:pt x="17680" y="363961"/>
                </a:lnTo>
                <a:lnTo>
                  <a:pt x="8477" y="357758"/>
                </a:lnTo>
                <a:lnTo>
                  <a:pt x="2274" y="348554"/>
                </a:lnTo>
                <a:lnTo>
                  <a:pt x="0" y="337279"/>
                </a:lnTo>
                <a:lnTo>
                  <a:pt x="0" y="28955"/>
                </a:lnTo>
                <a:lnTo>
                  <a:pt x="2274" y="17680"/>
                </a:lnTo>
                <a:lnTo>
                  <a:pt x="8477" y="8477"/>
                </a:lnTo>
                <a:lnTo>
                  <a:pt x="17680" y="2274"/>
                </a:lnTo>
                <a:lnTo>
                  <a:pt x="28955" y="0"/>
                </a:lnTo>
                <a:lnTo>
                  <a:pt x="1741837" y="0"/>
                </a:lnTo>
                <a:lnTo>
                  <a:pt x="1753112" y="2274"/>
                </a:lnTo>
                <a:lnTo>
                  <a:pt x="1762316" y="8477"/>
                </a:lnTo>
                <a:lnTo>
                  <a:pt x="1768519" y="17680"/>
                </a:lnTo>
                <a:lnTo>
                  <a:pt x="1770793" y="28955"/>
                </a:lnTo>
                <a:lnTo>
                  <a:pt x="1770793" y="337279"/>
                </a:lnTo>
                <a:lnTo>
                  <a:pt x="1768519" y="348554"/>
                </a:lnTo>
                <a:lnTo>
                  <a:pt x="1762316" y="357758"/>
                </a:lnTo>
                <a:lnTo>
                  <a:pt x="1753112" y="363961"/>
                </a:lnTo>
                <a:lnTo>
                  <a:pt x="1741837" y="366235"/>
                </a:lnTo>
                <a:close/>
              </a:path>
            </a:pathLst>
          </a:custGeom>
          <a:solidFill>
            <a:srgbClr val="391F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24908" y="1221638"/>
            <a:ext cx="1634489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BCA088"/>
                </a:solidFill>
                <a:latin typeface="Arial"/>
                <a:cs typeface="Arial"/>
              </a:rPr>
              <a:t>TEAM</a:t>
            </a:r>
            <a:r>
              <a:rPr dirty="0" sz="1500" spc="-3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BCA088"/>
                </a:solidFill>
                <a:latin typeface="Arial"/>
                <a:cs typeface="Arial"/>
              </a:rPr>
              <a:t>OVERVIEW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80289" y="1568772"/>
            <a:ext cx="7860030" cy="7461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340"/>
              <a:t>The</a:t>
            </a:r>
            <a:r>
              <a:rPr dirty="0" spc="-45"/>
              <a:t> </a:t>
            </a:r>
            <a:r>
              <a:rPr dirty="0" spc="260"/>
              <a:t>People</a:t>
            </a:r>
            <a:r>
              <a:rPr dirty="0" spc="-40"/>
              <a:t> </a:t>
            </a:r>
            <a:r>
              <a:rPr dirty="0" spc="265"/>
              <a:t>Behind</a:t>
            </a:r>
            <a:r>
              <a:rPr dirty="0" spc="-40"/>
              <a:t> </a:t>
            </a:r>
            <a:r>
              <a:rPr dirty="0" spc="420"/>
              <a:t>3Space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957492" y="2940228"/>
            <a:ext cx="5362575" cy="2143125"/>
            <a:chOff x="957492" y="2940228"/>
            <a:chExt cx="5362575" cy="2143125"/>
          </a:xfrm>
        </p:grpSpPr>
        <p:sp>
          <p:nvSpPr>
            <p:cNvPr id="6" name="object 6"/>
            <p:cNvSpPr/>
            <p:nvPr/>
          </p:nvSpPr>
          <p:spPr>
            <a:xfrm>
              <a:off x="986174" y="2968212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79078" y="2085975"/>
                  </a:moveTo>
                  <a:lnTo>
                    <a:pt x="26129" y="2085975"/>
                  </a:lnTo>
                  <a:lnTo>
                    <a:pt x="22286" y="20852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30124" y="0"/>
                  </a:lnTo>
                  <a:lnTo>
                    <a:pt x="5279078" y="0"/>
                  </a:lnTo>
                  <a:lnTo>
                    <a:pt x="5305204" y="26130"/>
                  </a:lnTo>
                  <a:lnTo>
                    <a:pt x="5305204" y="2059847"/>
                  </a:lnTo>
                  <a:lnTo>
                    <a:pt x="5279078" y="20859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86067" y="2968803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82153" y="0"/>
                  </a:moveTo>
                  <a:lnTo>
                    <a:pt x="5283023" y="173"/>
                  </a:lnTo>
                  <a:lnTo>
                    <a:pt x="5286709" y="1701"/>
                  </a:lnTo>
                  <a:lnTo>
                    <a:pt x="5290404" y="3230"/>
                  </a:lnTo>
                  <a:lnTo>
                    <a:pt x="5293668" y="5401"/>
                  </a:lnTo>
                  <a:lnTo>
                    <a:pt x="5296495" y="8228"/>
                  </a:lnTo>
                  <a:lnTo>
                    <a:pt x="5299317" y="11050"/>
                  </a:lnTo>
                  <a:lnTo>
                    <a:pt x="5301491" y="14314"/>
                  </a:lnTo>
                  <a:lnTo>
                    <a:pt x="5303015" y="18005"/>
                  </a:lnTo>
                  <a:lnTo>
                    <a:pt x="5304548" y="21696"/>
                  </a:lnTo>
                  <a:lnTo>
                    <a:pt x="5305308" y="25539"/>
                  </a:lnTo>
                  <a:lnTo>
                    <a:pt x="5305308" y="29534"/>
                  </a:lnTo>
                  <a:lnTo>
                    <a:pt x="5305308" y="2055256"/>
                  </a:lnTo>
                  <a:lnTo>
                    <a:pt x="5305308" y="2059256"/>
                  </a:lnTo>
                  <a:lnTo>
                    <a:pt x="5304548" y="2063095"/>
                  </a:lnTo>
                  <a:lnTo>
                    <a:pt x="5303015" y="2066790"/>
                  </a:lnTo>
                  <a:lnTo>
                    <a:pt x="5301491" y="2070477"/>
                  </a:lnTo>
                  <a:lnTo>
                    <a:pt x="5286709" y="2083088"/>
                  </a:lnTo>
                  <a:lnTo>
                    <a:pt x="5283023" y="2084621"/>
                  </a:lnTo>
                  <a:lnTo>
                    <a:pt x="5279184" y="2085383"/>
                  </a:lnTo>
                  <a:lnTo>
                    <a:pt x="5275184" y="2085383"/>
                  </a:lnTo>
                  <a:lnTo>
                    <a:pt x="30230" y="2085383"/>
                  </a:lnTo>
                  <a:lnTo>
                    <a:pt x="26236" y="2085383"/>
                  </a:lnTo>
                  <a:lnTo>
                    <a:pt x="22393" y="2084621"/>
                  </a:lnTo>
                  <a:lnTo>
                    <a:pt x="18702" y="2083088"/>
                  </a:lnTo>
                  <a:lnTo>
                    <a:pt x="15012" y="2081564"/>
                  </a:lnTo>
                  <a:lnTo>
                    <a:pt x="11757" y="2079380"/>
                  </a:lnTo>
                  <a:lnTo>
                    <a:pt x="8935" y="2076558"/>
                  </a:lnTo>
                  <a:lnTo>
                    <a:pt x="6108" y="2073731"/>
                  </a:lnTo>
                  <a:lnTo>
                    <a:pt x="3928" y="2070477"/>
                  </a:lnTo>
                  <a:lnTo>
                    <a:pt x="2399" y="2066790"/>
                  </a:lnTo>
                  <a:lnTo>
                    <a:pt x="870" y="2063095"/>
                  </a:lnTo>
                  <a:lnTo>
                    <a:pt x="0" y="2059256"/>
                  </a:lnTo>
                  <a:lnTo>
                    <a:pt x="0" y="2055256"/>
                  </a:lnTo>
                  <a:lnTo>
                    <a:pt x="0" y="29534"/>
                  </a:lnTo>
                  <a:lnTo>
                    <a:pt x="17" y="21177"/>
                  </a:lnTo>
                  <a:lnTo>
                    <a:pt x="3047" y="14112"/>
                  </a:lnTo>
                  <a:lnTo>
                    <a:pt x="8928" y="8230"/>
                  </a:lnTo>
                  <a:lnTo>
                    <a:pt x="14812" y="2349"/>
                  </a:lnTo>
                  <a:lnTo>
                    <a:pt x="20485" y="1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86067" y="2996152"/>
          <a:ext cx="5381625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5425"/>
              </a:tblGrid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33500">
                <a:tc>
                  <a:txBody>
                    <a:bodyPr/>
                    <a:lstStyle/>
                    <a:p>
                      <a:pPr marL="1085850" marR="1082040" indent="633730">
                        <a:lnSpc>
                          <a:spcPct val="143800"/>
                        </a:lnSpc>
                        <a:spcBef>
                          <a:spcPts val="800"/>
                        </a:spcBef>
                      </a:pPr>
                      <a:r>
                        <a:rPr dirty="0" sz="2300" spc="10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Yashraj</a:t>
                      </a:r>
                      <a:r>
                        <a:rPr dirty="0" sz="2300" spc="-1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9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Patel </a:t>
                      </a:r>
                      <a:r>
                        <a:rPr dirty="0" sz="2300" spc="114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Founder,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7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CEO</a:t>
                      </a:r>
                      <a:r>
                        <a:rPr dirty="0" sz="2300" spc="-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0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&amp;</a:t>
                      </a:r>
                      <a:r>
                        <a:rPr dirty="0" sz="2300" spc="-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3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CTO</a:t>
                      </a:r>
                      <a:endParaRPr sz="2300">
                        <a:latin typeface="Palatino Linotype"/>
                        <a:cs typeface="Palatino Linotype"/>
                      </a:endParaRPr>
                    </a:p>
                  </a:txBody>
                  <a:tcPr marL="0" marR="0" marB="0" marT="101600"/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1014748" y="2997422"/>
            <a:ext cx="5248275" cy="723265"/>
            <a:chOff x="1014748" y="2997422"/>
            <a:chExt cx="5248275" cy="723265"/>
          </a:xfrm>
        </p:grpSpPr>
        <p:sp>
          <p:nvSpPr>
            <p:cNvPr id="10" name="object 10"/>
            <p:cNvSpPr/>
            <p:nvPr/>
          </p:nvSpPr>
          <p:spPr>
            <a:xfrm>
              <a:off x="1014748" y="2997422"/>
              <a:ext cx="5248275" cy="723265"/>
            </a:xfrm>
            <a:custGeom>
              <a:avLst/>
              <a:gdLst/>
              <a:ahLst/>
              <a:cxnLst/>
              <a:rect l="l" t="t" r="r" b="b"/>
              <a:pathLst>
                <a:path w="5248275" h="723264">
                  <a:moveTo>
                    <a:pt x="0" y="0"/>
                  </a:moveTo>
                  <a:lnTo>
                    <a:pt x="5248056" y="0"/>
                  </a:lnTo>
                  <a:lnTo>
                    <a:pt x="5248056" y="722645"/>
                  </a:lnTo>
                  <a:lnTo>
                    <a:pt x="0" y="722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5086" y="3169908"/>
              <a:ext cx="343944" cy="37855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6464426" y="2940225"/>
            <a:ext cx="5362575" cy="2143125"/>
            <a:chOff x="6464426" y="2940225"/>
            <a:chExt cx="5362575" cy="2143125"/>
          </a:xfrm>
        </p:grpSpPr>
        <p:sp>
          <p:nvSpPr>
            <p:cNvPr id="13" name="object 13"/>
            <p:cNvSpPr/>
            <p:nvPr/>
          </p:nvSpPr>
          <p:spPr>
            <a:xfrm>
              <a:off x="6493093" y="2968212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79078" y="2085975"/>
                  </a:moveTo>
                  <a:lnTo>
                    <a:pt x="26129" y="2085975"/>
                  </a:lnTo>
                  <a:lnTo>
                    <a:pt x="22286" y="20852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30124" y="0"/>
                  </a:lnTo>
                  <a:lnTo>
                    <a:pt x="5279078" y="0"/>
                  </a:lnTo>
                  <a:lnTo>
                    <a:pt x="5305204" y="26130"/>
                  </a:lnTo>
                  <a:lnTo>
                    <a:pt x="5305204" y="2059847"/>
                  </a:lnTo>
                  <a:lnTo>
                    <a:pt x="5279078" y="20859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493001" y="2968800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82138" y="3"/>
                  </a:moveTo>
                  <a:lnTo>
                    <a:pt x="5283008" y="176"/>
                  </a:lnTo>
                  <a:lnTo>
                    <a:pt x="5286694" y="1705"/>
                  </a:lnTo>
                  <a:lnTo>
                    <a:pt x="5290389" y="3234"/>
                  </a:lnTo>
                  <a:lnTo>
                    <a:pt x="5303000" y="18009"/>
                  </a:lnTo>
                  <a:lnTo>
                    <a:pt x="5304533" y="21700"/>
                  </a:lnTo>
                  <a:lnTo>
                    <a:pt x="5305295" y="25543"/>
                  </a:lnTo>
                  <a:lnTo>
                    <a:pt x="5305295" y="29537"/>
                  </a:lnTo>
                  <a:lnTo>
                    <a:pt x="5305295" y="2055259"/>
                  </a:lnTo>
                  <a:lnTo>
                    <a:pt x="5305295" y="2059260"/>
                  </a:lnTo>
                  <a:lnTo>
                    <a:pt x="5304533" y="2063098"/>
                  </a:lnTo>
                  <a:lnTo>
                    <a:pt x="5303000" y="2066794"/>
                  </a:lnTo>
                  <a:lnTo>
                    <a:pt x="5301476" y="2070480"/>
                  </a:lnTo>
                  <a:lnTo>
                    <a:pt x="5299294" y="2073737"/>
                  </a:lnTo>
                  <a:lnTo>
                    <a:pt x="5296470" y="2076561"/>
                  </a:lnTo>
                  <a:lnTo>
                    <a:pt x="5293646" y="2079385"/>
                  </a:lnTo>
                  <a:lnTo>
                    <a:pt x="5290389" y="2081567"/>
                  </a:lnTo>
                  <a:lnTo>
                    <a:pt x="5286694" y="2083091"/>
                  </a:lnTo>
                  <a:lnTo>
                    <a:pt x="5283008" y="2084625"/>
                  </a:lnTo>
                  <a:lnTo>
                    <a:pt x="5279169" y="2085387"/>
                  </a:lnTo>
                  <a:lnTo>
                    <a:pt x="5275169" y="2085387"/>
                  </a:lnTo>
                  <a:lnTo>
                    <a:pt x="30215" y="2085387"/>
                  </a:lnTo>
                  <a:lnTo>
                    <a:pt x="26221" y="2085387"/>
                  </a:lnTo>
                  <a:lnTo>
                    <a:pt x="22378" y="2084625"/>
                  </a:lnTo>
                  <a:lnTo>
                    <a:pt x="18687" y="2083091"/>
                  </a:lnTo>
                  <a:lnTo>
                    <a:pt x="14997" y="2081567"/>
                  </a:lnTo>
                  <a:lnTo>
                    <a:pt x="11751" y="2079374"/>
                  </a:lnTo>
                  <a:lnTo>
                    <a:pt x="8929" y="2076552"/>
                  </a:lnTo>
                  <a:lnTo>
                    <a:pt x="6102" y="2073725"/>
                  </a:lnTo>
                  <a:lnTo>
                    <a:pt x="3913" y="2070480"/>
                  </a:lnTo>
                  <a:lnTo>
                    <a:pt x="2384" y="2066794"/>
                  </a:lnTo>
                  <a:lnTo>
                    <a:pt x="855" y="2063098"/>
                  </a:lnTo>
                  <a:lnTo>
                    <a:pt x="0" y="2059260"/>
                  </a:lnTo>
                  <a:lnTo>
                    <a:pt x="0" y="2055259"/>
                  </a:lnTo>
                  <a:lnTo>
                    <a:pt x="0" y="29537"/>
                  </a:lnTo>
                  <a:lnTo>
                    <a:pt x="14" y="21186"/>
                  </a:lnTo>
                  <a:lnTo>
                    <a:pt x="3041" y="14125"/>
                  </a:lnTo>
                  <a:lnTo>
                    <a:pt x="8919" y="8241"/>
                  </a:lnTo>
                  <a:lnTo>
                    <a:pt x="14799" y="2359"/>
                  </a:lnTo>
                  <a:lnTo>
                    <a:pt x="20485" y="0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6493001" y="2996152"/>
          <a:ext cx="5381625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5425"/>
              </a:tblGrid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33500">
                <a:tc>
                  <a:txBody>
                    <a:bodyPr/>
                    <a:lstStyle/>
                    <a:p>
                      <a:pPr marL="772160" marR="768350" indent="791845">
                        <a:lnSpc>
                          <a:spcPct val="142600"/>
                        </a:lnSpc>
                        <a:spcBef>
                          <a:spcPts val="190"/>
                        </a:spcBef>
                      </a:pPr>
                      <a:r>
                        <a:rPr dirty="0" sz="2300" spc="7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Khushi</a:t>
                      </a:r>
                      <a:r>
                        <a:rPr dirty="0" sz="2300" spc="-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7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Piparva</a:t>
                      </a:r>
                      <a:r>
                        <a:rPr dirty="0" sz="2300" spc="57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8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Chief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9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Propulsion</a:t>
                      </a:r>
                      <a:r>
                        <a:rPr dirty="0" sz="2300" spc="-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0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Engineer</a:t>
                      </a:r>
                      <a:endParaRPr sz="2300">
                        <a:latin typeface="Palatino Linotype"/>
                        <a:cs typeface="Palatino Linotype"/>
                      </a:endParaRPr>
                    </a:p>
                  </a:txBody>
                  <a:tcPr marL="0" marR="0" marB="0" marT="24130"/>
                </a:tc>
              </a:tr>
            </a:tbl>
          </a:graphicData>
        </a:graphic>
      </p:graphicFrame>
      <p:grpSp>
        <p:nvGrpSpPr>
          <p:cNvPr id="16" name="object 16"/>
          <p:cNvGrpSpPr/>
          <p:nvPr/>
        </p:nvGrpSpPr>
        <p:grpSpPr>
          <a:xfrm>
            <a:off x="6521667" y="2997422"/>
            <a:ext cx="5248275" cy="723265"/>
            <a:chOff x="6521667" y="2997422"/>
            <a:chExt cx="5248275" cy="723265"/>
          </a:xfrm>
        </p:grpSpPr>
        <p:sp>
          <p:nvSpPr>
            <p:cNvPr id="17" name="object 17"/>
            <p:cNvSpPr/>
            <p:nvPr/>
          </p:nvSpPr>
          <p:spPr>
            <a:xfrm>
              <a:off x="6521667" y="2997422"/>
              <a:ext cx="5248275" cy="723265"/>
            </a:xfrm>
            <a:custGeom>
              <a:avLst/>
              <a:gdLst/>
              <a:ahLst/>
              <a:cxnLst/>
              <a:rect l="l" t="t" r="r" b="b"/>
              <a:pathLst>
                <a:path w="5248275" h="723264">
                  <a:moveTo>
                    <a:pt x="0" y="0"/>
                  </a:moveTo>
                  <a:lnTo>
                    <a:pt x="5248056" y="0"/>
                  </a:lnTo>
                  <a:lnTo>
                    <a:pt x="5248056" y="722645"/>
                  </a:lnTo>
                  <a:lnTo>
                    <a:pt x="0" y="722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5019" y="3219882"/>
              <a:ext cx="238301" cy="25812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979235" y="3175841"/>
              <a:ext cx="329565" cy="367030"/>
            </a:xfrm>
            <a:custGeom>
              <a:avLst/>
              <a:gdLst/>
              <a:ahLst/>
              <a:cxnLst/>
              <a:rect l="l" t="t" r="r" b="b"/>
              <a:pathLst>
                <a:path w="329565" h="367029">
                  <a:moveTo>
                    <a:pt x="329520" y="366599"/>
                  </a:moveTo>
                  <a:lnTo>
                    <a:pt x="323987" y="320054"/>
                  </a:lnTo>
                </a:path>
                <a:path w="329565" h="367029">
                  <a:moveTo>
                    <a:pt x="329520" y="366599"/>
                  </a:moveTo>
                  <a:lnTo>
                    <a:pt x="0" y="366678"/>
                  </a:lnTo>
                </a:path>
                <a:path w="329565" h="367029">
                  <a:moveTo>
                    <a:pt x="208548" y="228797"/>
                  </a:moveTo>
                  <a:lnTo>
                    <a:pt x="207414" y="195908"/>
                  </a:lnTo>
                </a:path>
                <a:path w="329565" h="367029">
                  <a:moveTo>
                    <a:pt x="122274" y="195686"/>
                  </a:moveTo>
                  <a:lnTo>
                    <a:pt x="121002" y="228066"/>
                  </a:lnTo>
                </a:path>
                <a:path w="329565" h="367029">
                  <a:moveTo>
                    <a:pt x="239071" y="98828"/>
                  </a:moveTo>
                  <a:lnTo>
                    <a:pt x="224517" y="90124"/>
                  </a:lnTo>
                  <a:lnTo>
                    <a:pt x="212012" y="79413"/>
                  </a:lnTo>
                  <a:lnTo>
                    <a:pt x="201557" y="66694"/>
                  </a:lnTo>
                  <a:lnTo>
                    <a:pt x="193150" y="51968"/>
                  </a:lnTo>
                </a:path>
                <a:path w="329565" h="367029">
                  <a:moveTo>
                    <a:pt x="94446" y="253133"/>
                  </a:moveTo>
                  <a:lnTo>
                    <a:pt x="41204" y="274331"/>
                  </a:lnTo>
                </a:path>
                <a:path w="329565" h="367029">
                  <a:moveTo>
                    <a:pt x="41202" y="274326"/>
                  </a:moveTo>
                  <a:lnTo>
                    <a:pt x="14494" y="295502"/>
                  </a:lnTo>
                  <a:lnTo>
                    <a:pt x="11271" y="300352"/>
                  </a:lnTo>
                  <a:lnTo>
                    <a:pt x="8877" y="305582"/>
                  </a:lnTo>
                  <a:lnTo>
                    <a:pt x="7311" y="311190"/>
                  </a:lnTo>
                  <a:lnTo>
                    <a:pt x="5744" y="316799"/>
                  </a:lnTo>
                  <a:lnTo>
                    <a:pt x="5083" y="322512"/>
                  </a:lnTo>
                  <a:lnTo>
                    <a:pt x="5325" y="328329"/>
                  </a:lnTo>
                </a:path>
                <a:path w="329565" h="367029">
                  <a:moveTo>
                    <a:pt x="4746" y="328353"/>
                  </a:moveTo>
                  <a:lnTo>
                    <a:pt x="0" y="366678"/>
                  </a:lnTo>
                </a:path>
                <a:path w="329565" h="367029">
                  <a:moveTo>
                    <a:pt x="323987" y="320054"/>
                  </a:moveTo>
                  <a:lnTo>
                    <a:pt x="319991" y="303689"/>
                  </a:lnTo>
                  <a:lnTo>
                    <a:pt x="308614" y="288381"/>
                  </a:lnTo>
                  <a:lnTo>
                    <a:pt x="293145" y="276368"/>
                  </a:lnTo>
                  <a:lnTo>
                    <a:pt x="276872" y="269888"/>
                  </a:lnTo>
                </a:path>
                <a:path w="329565" h="367029">
                  <a:moveTo>
                    <a:pt x="276872" y="269888"/>
                  </a:moveTo>
                  <a:lnTo>
                    <a:pt x="235945" y="253451"/>
                  </a:lnTo>
                </a:path>
                <a:path w="329565" h="367029">
                  <a:moveTo>
                    <a:pt x="91634" y="134306"/>
                  </a:moveTo>
                  <a:lnTo>
                    <a:pt x="91261" y="104863"/>
                  </a:lnTo>
                </a:path>
                <a:path w="329565" h="367029">
                  <a:moveTo>
                    <a:pt x="236011" y="253068"/>
                  </a:moveTo>
                  <a:lnTo>
                    <a:pt x="210207" y="235220"/>
                  </a:lnTo>
                  <a:lnTo>
                    <a:pt x="208196" y="228909"/>
                  </a:lnTo>
                </a:path>
                <a:path w="329565" h="367029">
                  <a:moveTo>
                    <a:pt x="275658" y="191484"/>
                  </a:moveTo>
                  <a:lnTo>
                    <a:pt x="253527" y="61470"/>
                  </a:lnTo>
                </a:path>
                <a:path w="329565" h="367029">
                  <a:moveTo>
                    <a:pt x="253695" y="61406"/>
                  </a:moveTo>
                  <a:lnTo>
                    <a:pt x="230010" y="25716"/>
                  </a:lnTo>
                  <a:lnTo>
                    <a:pt x="212625" y="12950"/>
                  </a:lnTo>
                  <a:lnTo>
                    <a:pt x="207949" y="10230"/>
                  </a:lnTo>
                  <a:lnTo>
                    <a:pt x="203075" y="7926"/>
                  </a:lnTo>
                  <a:lnTo>
                    <a:pt x="198004" y="6039"/>
                  </a:lnTo>
                  <a:lnTo>
                    <a:pt x="192933" y="4151"/>
                  </a:lnTo>
                  <a:lnTo>
                    <a:pt x="160921" y="0"/>
                  </a:lnTo>
                  <a:lnTo>
                    <a:pt x="155543" y="376"/>
                  </a:lnTo>
                  <a:lnTo>
                    <a:pt x="150197" y="1211"/>
                  </a:lnTo>
                  <a:lnTo>
                    <a:pt x="144852" y="2047"/>
                  </a:lnTo>
                  <a:lnTo>
                    <a:pt x="139616" y="3329"/>
                  </a:lnTo>
                  <a:lnTo>
                    <a:pt x="134489" y="5060"/>
                  </a:lnTo>
                  <a:lnTo>
                    <a:pt x="129363" y="6790"/>
                  </a:lnTo>
                  <a:lnTo>
                    <a:pt x="106145" y="20396"/>
                  </a:lnTo>
                  <a:lnTo>
                    <a:pt x="101892" y="23741"/>
                  </a:lnTo>
                  <a:lnTo>
                    <a:pt x="77118" y="58684"/>
                  </a:lnTo>
                  <a:lnTo>
                    <a:pt x="72220" y="74097"/>
                  </a:lnTo>
                  <a:lnTo>
                    <a:pt x="71026" y="79373"/>
                  </a:lnTo>
                  <a:lnTo>
                    <a:pt x="70289" y="84713"/>
                  </a:lnTo>
                  <a:lnTo>
                    <a:pt x="70008" y="90116"/>
                  </a:lnTo>
                </a:path>
              </a:pathLst>
            </a:custGeom>
            <a:ln w="162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11971369" y="2940225"/>
            <a:ext cx="5362575" cy="2143125"/>
            <a:chOff x="11971369" y="2940225"/>
            <a:chExt cx="5362575" cy="2143125"/>
          </a:xfrm>
        </p:grpSpPr>
        <p:sp>
          <p:nvSpPr>
            <p:cNvPr id="21" name="object 21"/>
            <p:cNvSpPr/>
            <p:nvPr/>
          </p:nvSpPr>
          <p:spPr>
            <a:xfrm>
              <a:off x="12000036" y="2968212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79078" y="2085975"/>
                  </a:moveTo>
                  <a:lnTo>
                    <a:pt x="26129" y="2085975"/>
                  </a:lnTo>
                  <a:lnTo>
                    <a:pt x="22286" y="20852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30124" y="0"/>
                  </a:lnTo>
                  <a:lnTo>
                    <a:pt x="5279078" y="0"/>
                  </a:lnTo>
                  <a:lnTo>
                    <a:pt x="5305204" y="26130"/>
                  </a:lnTo>
                  <a:lnTo>
                    <a:pt x="5305204" y="2059847"/>
                  </a:lnTo>
                  <a:lnTo>
                    <a:pt x="5279078" y="20859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999944" y="2968800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82138" y="3"/>
                  </a:moveTo>
                  <a:lnTo>
                    <a:pt x="5283008" y="176"/>
                  </a:lnTo>
                  <a:lnTo>
                    <a:pt x="5286694" y="1705"/>
                  </a:lnTo>
                  <a:lnTo>
                    <a:pt x="5290389" y="3234"/>
                  </a:lnTo>
                  <a:lnTo>
                    <a:pt x="5293650" y="5407"/>
                  </a:lnTo>
                  <a:lnTo>
                    <a:pt x="5296477" y="8234"/>
                  </a:lnTo>
                  <a:lnTo>
                    <a:pt x="5299299" y="11056"/>
                  </a:lnTo>
                  <a:lnTo>
                    <a:pt x="5301476" y="14318"/>
                  </a:lnTo>
                  <a:lnTo>
                    <a:pt x="5303000" y="18009"/>
                  </a:lnTo>
                  <a:lnTo>
                    <a:pt x="5304533" y="21700"/>
                  </a:lnTo>
                  <a:lnTo>
                    <a:pt x="5305295" y="25542"/>
                  </a:lnTo>
                  <a:lnTo>
                    <a:pt x="5305295" y="29537"/>
                  </a:lnTo>
                  <a:lnTo>
                    <a:pt x="5305295" y="2055259"/>
                  </a:lnTo>
                  <a:lnTo>
                    <a:pt x="5305295" y="2059260"/>
                  </a:lnTo>
                  <a:lnTo>
                    <a:pt x="5304533" y="2063098"/>
                  </a:lnTo>
                  <a:lnTo>
                    <a:pt x="5303000" y="2066794"/>
                  </a:lnTo>
                  <a:lnTo>
                    <a:pt x="5301476" y="2070480"/>
                  </a:lnTo>
                  <a:lnTo>
                    <a:pt x="5299295" y="2073737"/>
                  </a:lnTo>
                  <a:lnTo>
                    <a:pt x="5296470" y="2076561"/>
                  </a:lnTo>
                  <a:lnTo>
                    <a:pt x="5293646" y="2079385"/>
                  </a:lnTo>
                  <a:lnTo>
                    <a:pt x="5290389" y="2081567"/>
                  </a:lnTo>
                  <a:lnTo>
                    <a:pt x="5286694" y="2083091"/>
                  </a:lnTo>
                  <a:lnTo>
                    <a:pt x="5283008" y="2084625"/>
                  </a:lnTo>
                  <a:lnTo>
                    <a:pt x="5279169" y="2085387"/>
                  </a:lnTo>
                  <a:lnTo>
                    <a:pt x="5275169" y="2085387"/>
                  </a:lnTo>
                  <a:lnTo>
                    <a:pt x="30215" y="2085387"/>
                  </a:lnTo>
                  <a:lnTo>
                    <a:pt x="26221" y="2085387"/>
                  </a:lnTo>
                  <a:lnTo>
                    <a:pt x="22378" y="2084625"/>
                  </a:lnTo>
                  <a:lnTo>
                    <a:pt x="18687" y="2083091"/>
                  </a:lnTo>
                  <a:lnTo>
                    <a:pt x="14997" y="2081567"/>
                  </a:lnTo>
                  <a:lnTo>
                    <a:pt x="0" y="2059260"/>
                  </a:lnTo>
                  <a:lnTo>
                    <a:pt x="0" y="2055259"/>
                  </a:lnTo>
                  <a:lnTo>
                    <a:pt x="0" y="29537"/>
                  </a:lnTo>
                  <a:lnTo>
                    <a:pt x="14" y="21185"/>
                  </a:lnTo>
                  <a:lnTo>
                    <a:pt x="3041" y="14125"/>
                  </a:lnTo>
                  <a:lnTo>
                    <a:pt x="8920" y="8240"/>
                  </a:lnTo>
                  <a:lnTo>
                    <a:pt x="14800" y="2358"/>
                  </a:lnTo>
                  <a:lnTo>
                    <a:pt x="20485" y="0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11999945" y="2996152"/>
          <a:ext cx="5381625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5425"/>
              </a:tblGrid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33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2300" spc="8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Priyank</a:t>
                      </a:r>
                      <a:r>
                        <a:rPr dirty="0" sz="2300" spc="-2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9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Patel</a:t>
                      </a:r>
                      <a:endParaRPr sz="2300">
                        <a:latin typeface="Palatino Linotype"/>
                        <a:cs typeface="Palatino Linotyp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200" spc="6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Chief</a:t>
                      </a:r>
                      <a:r>
                        <a:rPr dirty="0" sz="2200" spc="-2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200" spc="8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Design</a:t>
                      </a:r>
                      <a:r>
                        <a:rPr dirty="0" sz="2200" spc="-1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200" spc="8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&amp;</a:t>
                      </a:r>
                      <a:r>
                        <a:rPr dirty="0" sz="2200" spc="-1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200" spc="114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Structures</a:t>
                      </a:r>
                      <a:r>
                        <a:rPr dirty="0" sz="2200" spc="-1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200" spc="9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Engineer</a:t>
                      </a:r>
                      <a:endParaRPr sz="2200">
                        <a:latin typeface="Palatino Linotype"/>
                        <a:cs typeface="Palatino Linotype"/>
                      </a:endParaRPr>
                    </a:p>
                  </a:txBody>
                  <a:tcPr marL="0" marR="0" marB="0" marT="173355"/>
                </a:tc>
              </a:tr>
            </a:tbl>
          </a:graphicData>
        </a:graphic>
      </p:graphicFrame>
      <p:grpSp>
        <p:nvGrpSpPr>
          <p:cNvPr id="24" name="object 24"/>
          <p:cNvGrpSpPr/>
          <p:nvPr/>
        </p:nvGrpSpPr>
        <p:grpSpPr>
          <a:xfrm>
            <a:off x="12028610" y="2997422"/>
            <a:ext cx="5248275" cy="723265"/>
            <a:chOff x="12028610" y="2997422"/>
            <a:chExt cx="5248275" cy="723265"/>
          </a:xfrm>
        </p:grpSpPr>
        <p:sp>
          <p:nvSpPr>
            <p:cNvPr id="25" name="object 25"/>
            <p:cNvSpPr/>
            <p:nvPr/>
          </p:nvSpPr>
          <p:spPr>
            <a:xfrm>
              <a:off x="12028610" y="2997422"/>
              <a:ext cx="5248275" cy="723265"/>
            </a:xfrm>
            <a:custGeom>
              <a:avLst/>
              <a:gdLst/>
              <a:ahLst/>
              <a:cxnLst/>
              <a:rect l="l" t="t" r="r" b="b"/>
              <a:pathLst>
                <a:path w="5248275" h="723264">
                  <a:moveTo>
                    <a:pt x="0" y="0"/>
                  </a:moveTo>
                  <a:lnTo>
                    <a:pt x="5248056" y="0"/>
                  </a:lnTo>
                  <a:lnTo>
                    <a:pt x="5248056" y="722645"/>
                  </a:lnTo>
                  <a:lnTo>
                    <a:pt x="0" y="722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78974" y="3169908"/>
              <a:ext cx="343944" cy="378552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3710955" y="5398449"/>
            <a:ext cx="5363210" cy="2143125"/>
            <a:chOff x="3710955" y="5398449"/>
            <a:chExt cx="5363210" cy="2143125"/>
          </a:xfrm>
        </p:grpSpPr>
        <p:sp>
          <p:nvSpPr>
            <p:cNvPr id="28" name="object 28"/>
            <p:cNvSpPr/>
            <p:nvPr/>
          </p:nvSpPr>
          <p:spPr>
            <a:xfrm>
              <a:off x="3739652" y="5426445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79078" y="2085975"/>
                  </a:moveTo>
                  <a:lnTo>
                    <a:pt x="26129" y="2085975"/>
                  </a:lnTo>
                  <a:lnTo>
                    <a:pt x="22286" y="20852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30124" y="0"/>
                  </a:lnTo>
                  <a:lnTo>
                    <a:pt x="5279078" y="0"/>
                  </a:lnTo>
                  <a:lnTo>
                    <a:pt x="5305204" y="26130"/>
                  </a:lnTo>
                  <a:lnTo>
                    <a:pt x="5305204" y="2059847"/>
                  </a:lnTo>
                  <a:lnTo>
                    <a:pt x="5279078" y="20859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39530" y="5427024"/>
              <a:ext cx="5306060" cy="2085975"/>
            </a:xfrm>
            <a:custGeom>
              <a:avLst/>
              <a:gdLst/>
              <a:ahLst/>
              <a:cxnLst/>
              <a:rect l="l" t="t" r="r" b="b"/>
              <a:pathLst>
                <a:path w="5306059" h="2085975">
                  <a:moveTo>
                    <a:pt x="5282107" y="0"/>
                  </a:moveTo>
                  <a:lnTo>
                    <a:pt x="5283038" y="185"/>
                  </a:lnTo>
                  <a:lnTo>
                    <a:pt x="5286724" y="1714"/>
                  </a:lnTo>
                  <a:lnTo>
                    <a:pt x="5290420" y="3242"/>
                  </a:lnTo>
                  <a:lnTo>
                    <a:pt x="5303030" y="18017"/>
                  </a:lnTo>
                  <a:lnTo>
                    <a:pt x="5304564" y="21708"/>
                  </a:lnTo>
                  <a:lnTo>
                    <a:pt x="5305439" y="25551"/>
                  </a:lnTo>
                  <a:lnTo>
                    <a:pt x="5305439" y="29546"/>
                  </a:lnTo>
                  <a:lnTo>
                    <a:pt x="5305439" y="2055268"/>
                  </a:lnTo>
                  <a:lnTo>
                    <a:pt x="5305439" y="2059268"/>
                  </a:lnTo>
                  <a:lnTo>
                    <a:pt x="5304564" y="2063107"/>
                  </a:lnTo>
                  <a:lnTo>
                    <a:pt x="5303030" y="2066803"/>
                  </a:lnTo>
                  <a:lnTo>
                    <a:pt x="5301506" y="2070489"/>
                  </a:lnTo>
                  <a:lnTo>
                    <a:pt x="5299329" y="2073751"/>
                  </a:lnTo>
                  <a:lnTo>
                    <a:pt x="5296505" y="2076575"/>
                  </a:lnTo>
                  <a:lnTo>
                    <a:pt x="5293681" y="2079399"/>
                  </a:lnTo>
                  <a:lnTo>
                    <a:pt x="5290420" y="2081576"/>
                  </a:lnTo>
                  <a:lnTo>
                    <a:pt x="5286724" y="2083100"/>
                  </a:lnTo>
                  <a:lnTo>
                    <a:pt x="5283038" y="2084633"/>
                  </a:lnTo>
                  <a:lnTo>
                    <a:pt x="5279200" y="2085395"/>
                  </a:lnTo>
                  <a:lnTo>
                    <a:pt x="5275199" y="2085395"/>
                  </a:lnTo>
                  <a:lnTo>
                    <a:pt x="30246" y="2085395"/>
                  </a:lnTo>
                  <a:lnTo>
                    <a:pt x="26251" y="2085395"/>
                  </a:lnTo>
                  <a:lnTo>
                    <a:pt x="22408" y="2084633"/>
                  </a:lnTo>
                  <a:lnTo>
                    <a:pt x="18718" y="2083100"/>
                  </a:lnTo>
                  <a:lnTo>
                    <a:pt x="15027" y="2081576"/>
                  </a:lnTo>
                  <a:lnTo>
                    <a:pt x="11761" y="2079403"/>
                  </a:lnTo>
                  <a:lnTo>
                    <a:pt x="8939" y="2076580"/>
                  </a:lnTo>
                  <a:lnTo>
                    <a:pt x="6113" y="2073754"/>
                  </a:lnTo>
                  <a:lnTo>
                    <a:pt x="3943" y="2070489"/>
                  </a:lnTo>
                  <a:lnTo>
                    <a:pt x="2414" y="2066803"/>
                  </a:lnTo>
                  <a:lnTo>
                    <a:pt x="886" y="2063107"/>
                  </a:lnTo>
                  <a:lnTo>
                    <a:pt x="0" y="2059268"/>
                  </a:lnTo>
                  <a:lnTo>
                    <a:pt x="0" y="2055268"/>
                  </a:lnTo>
                  <a:lnTo>
                    <a:pt x="0" y="29546"/>
                  </a:lnTo>
                  <a:lnTo>
                    <a:pt x="25" y="21186"/>
                  </a:lnTo>
                  <a:lnTo>
                    <a:pt x="3064" y="14126"/>
                  </a:lnTo>
                  <a:lnTo>
                    <a:pt x="8942" y="8242"/>
                  </a:lnTo>
                  <a:lnTo>
                    <a:pt x="14831" y="2369"/>
                  </a:lnTo>
                  <a:lnTo>
                    <a:pt x="20525" y="4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739530" y="5454386"/>
          <a:ext cx="5382260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5425"/>
              </a:tblGrid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33500">
                <a:tc>
                  <a:txBody>
                    <a:bodyPr/>
                    <a:lstStyle/>
                    <a:p>
                      <a:pPr marL="1100455" marR="1096645" indent="537210">
                        <a:lnSpc>
                          <a:spcPct val="142600"/>
                        </a:lnSpc>
                        <a:spcBef>
                          <a:spcPts val="190"/>
                        </a:spcBef>
                      </a:pPr>
                      <a:r>
                        <a:rPr dirty="0" sz="2300" spc="4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Aishwarya</a:t>
                      </a:r>
                      <a:r>
                        <a:rPr dirty="0" sz="2300" spc="2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Raj Public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0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Relations</a:t>
                      </a:r>
                      <a:r>
                        <a:rPr dirty="0" sz="2300" spc="-1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2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Lead</a:t>
                      </a:r>
                      <a:endParaRPr sz="2300">
                        <a:latin typeface="Palatino Linotype"/>
                        <a:cs typeface="Palatino Linotype"/>
                      </a:endParaRPr>
                    </a:p>
                  </a:txBody>
                  <a:tcPr marL="0" marR="0" marB="0" marT="24130"/>
                </a:tc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3768225" y="5455656"/>
            <a:ext cx="5248275" cy="723265"/>
            <a:chOff x="3768225" y="5455656"/>
            <a:chExt cx="5248275" cy="723265"/>
          </a:xfrm>
        </p:grpSpPr>
        <p:sp>
          <p:nvSpPr>
            <p:cNvPr id="32" name="object 32"/>
            <p:cNvSpPr/>
            <p:nvPr/>
          </p:nvSpPr>
          <p:spPr>
            <a:xfrm>
              <a:off x="3768225" y="5455656"/>
              <a:ext cx="5248275" cy="723265"/>
            </a:xfrm>
            <a:custGeom>
              <a:avLst/>
              <a:gdLst/>
              <a:ahLst/>
              <a:cxnLst/>
              <a:rect l="l" t="t" r="r" b="b"/>
              <a:pathLst>
                <a:path w="5248275" h="723264">
                  <a:moveTo>
                    <a:pt x="0" y="0"/>
                  </a:moveTo>
                  <a:lnTo>
                    <a:pt x="5248056" y="0"/>
                  </a:lnTo>
                  <a:lnTo>
                    <a:pt x="5248056" y="722645"/>
                  </a:lnTo>
                  <a:lnTo>
                    <a:pt x="0" y="722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1577" y="5678125"/>
              <a:ext cx="238301" cy="25812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25794" y="5634083"/>
              <a:ext cx="329565" cy="367030"/>
            </a:xfrm>
            <a:custGeom>
              <a:avLst/>
              <a:gdLst/>
              <a:ahLst/>
              <a:cxnLst/>
              <a:rect l="l" t="t" r="r" b="b"/>
              <a:pathLst>
                <a:path w="329565" h="367029">
                  <a:moveTo>
                    <a:pt x="329520" y="366599"/>
                  </a:moveTo>
                  <a:lnTo>
                    <a:pt x="323987" y="320054"/>
                  </a:lnTo>
                </a:path>
                <a:path w="329565" h="367029">
                  <a:moveTo>
                    <a:pt x="329520" y="366599"/>
                  </a:moveTo>
                  <a:lnTo>
                    <a:pt x="0" y="366678"/>
                  </a:lnTo>
                </a:path>
                <a:path w="329565" h="367029">
                  <a:moveTo>
                    <a:pt x="208548" y="228797"/>
                  </a:moveTo>
                  <a:lnTo>
                    <a:pt x="207414" y="195908"/>
                  </a:lnTo>
                </a:path>
                <a:path w="329565" h="367029">
                  <a:moveTo>
                    <a:pt x="122274" y="195686"/>
                  </a:moveTo>
                  <a:lnTo>
                    <a:pt x="121002" y="228066"/>
                  </a:lnTo>
                </a:path>
                <a:path w="329565" h="367029">
                  <a:moveTo>
                    <a:pt x="239071" y="98828"/>
                  </a:moveTo>
                  <a:lnTo>
                    <a:pt x="224517" y="90124"/>
                  </a:lnTo>
                  <a:lnTo>
                    <a:pt x="212012" y="79413"/>
                  </a:lnTo>
                  <a:lnTo>
                    <a:pt x="201557" y="66694"/>
                  </a:lnTo>
                  <a:lnTo>
                    <a:pt x="193150" y="51968"/>
                  </a:lnTo>
                </a:path>
                <a:path w="329565" h="367029">
                  <a:moveTo>
                    <a:pt x="94446" y="253133"/>
                  </a:moveTo>
                  <a:lnTo>
                    <a:pt x="41204" y="274331"/>
                  </a:lnTo>
                </a:path>
                <a:path w="329565" h="367029">
                  <a:moveTo>
                    <a:pt x="41202" y="274326"/>
                  </a:moveTo>
                  <a:lnTo>
                    <a:pt x="14494" y="295502"/>
                  </a:lnTo>
                  <a:lnTo>
                    <a:pt x="11271" y="300352"/>
                  </a:lnTo>
                  <a:lnTo>
                    <a:pt x="8877" y="305582"/>
                  </a:lnTo>
                  <a:lnTo>
                    <a:pt x="7311" y="311190"/>
                  </a:lnTo>
                  <a:lnTo>
                    <a:pt x="5744" y="316799"/>
                  </a:lnTo>
                  <a:lnTo>
                    <a:pt x="5083" y="322512"/>
                  </a:lnTo>
                  <a:lnTo>
                    <a:pt x="5325" y="328329"/>
                  </a:lnTo>
                </a:path>
                <a:path w="329565" h="367029">
                  <a:moveTo>
                    <a:pt x="4746" y="328353"/>
                  </a:moveTo>
                  <a:lnTo>
                    <a:pt x="0" y="366678"/>
                  </a:lnTo>
                </a:path>
                <a:path w="329565" h="367029">
                  <a:moveTo>
                    <a:pt x="323987" y="320054"/>
                  </a:moveTo>
                  <a:lnTo>
                    <a:pt x="319991" y="303689"/>
                  </a:lnTo>
                  <a:lnTo>
                    <a:pt x="308614" y="288381"/>
                  </a:lnTo>
                  <a:lnTo>
                    <a:pt x="293145" y="276368"/>
                  </a:lnTo>
                  <a:lnTo>
                    <a:pt x="276872" y="269888"/>
                  </a:lnTo>
                </a:path>
                <a:path w="329565" h="367029">
                  <a:moveTo>
                    <a:pt x="276872" y="269888"/>
                  </a:moveTo>
                  <a:lnTo>
                    <a:pt x="235945" y="253451"/>
                  </a:lnTo>
                </a:path>
                <a:path w="329565" h="367029">
                  <a:moveTo>
                    <a:pt x="91634" y="134306"/>
                  </a:moveTo>
                  <a:lnTo>
                    <a:pt x="91261" y="104863"/>
                  </a:lnTo>
                </a:path>
                <a:path w="329565" h="367029">
                  <a:moveTo>
                    <a:pt x="236011" y="253068"/>
                  </a:moveTo>
                  <a:lnTo>
                    <a:pt x="210207" y="235220"/>
                  </a:lnTo>
                  <a:lnTo>
                    <a:pt x="208196" y="228909"/>
                  </a:lnTo>
                </a:path>
                <a:path w="329565" h="367029">
                  <a:moveTo>
                    <a:pt x="275658" y="191484"/>
                  </a:moveTo>
                  <a:lnTo>
                    <a:pt x="253527" y="61470"/>
                  </a:lnTo>
                </a:path>
                <a:path w="329565" h="367029">
                  <a:moveTo>
                    <a:pt x="253695" y="61406"/>
                  </a:moveTo>
                  <a:lnTo>
                    <a:pt x="230010" y="25716"/>
                  </a:lnTo>
                  <a:lnTo>
                    <a:pt x="212625" y="12950"/>
                  </a:lnTo>
                  <a:lnTo>
                    <a:pt x="207949" y="10230"/>
                  </a:lnTo>
                  <a:lnTo>
                    <a:pt x="203075" y="7926"/>
                  </a:lnTo>
                  <a:lnTo>
                    <a:pt x="198004" y="6039"/>
                  </a:lnTo>
                  <a:lnTo>
                    <a:pt x="192933" y="4151"/>
                  </a:lnTo>
                  <a:lnTo>
                    <a:pt x="160921" y="0"/>
                  </a:lnTo>
                  <a:lnTo>
                    <a:pt x="155543" y="376"/>
                  </a:lnTo>
                  <a:lnTo>
                    <a:pt x="150197" y="1211"/>
                  </a:lnTo>
                  <a:lnTo>
                    <a:pt x="144852" y="2047"/>
                  </a:lnTo>
                  <a:lnTo>
                    <a:pt x="139616" y="3329"/>
                  </a:lnTo>
                  <a:lnTo>
                    <a:pt x="134489" y="5060"/>
                  </a:lnTo>
                  <a:lnTo>
                    <a:pt x="129363" y="6790"/>
                  </a:lnTo>
                  <a:lnTo>
                    <a:pt x="106145" y="20396"/>
                  </a:lnTo>
                  <a:lnTo>
                    <a:pt x="101892" y="23741"/>
                  </a:lnTo>
                  <a:lnTo>
                    <a:pt x="77118" y="58684"/>
                  </a:lnTo>
                  <a:lnTo>
                    <a:pt x="72220" y="74097"/>
                  </a:lnTo>
                  <a:lnTo>
                    <a:pt x="71026" y="79373"/>
                  </a:lnTo>
                  <a:lnTo>
                    <a:pt x="70289" y="84713"/>
                  </a:lnTo>
                  <a:lnTo>
                    <a:pt x="70008" y="90116"/>
                  </a:lnTo>
                </a:path>
              </a:pathLst>
            </a:custGeom>
            <a:ln w="162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9217898" y="5398443"/>
            <a:ext cx="5362575" cy="2143125"/>
            <a:chOff x="9217898" y="5398443"/>
            <a:chExt cx="5362575" cy="2143125"/>
          </a:xfrm>
        </p:grpSpPr>
        <p:sp>
          <p:nvSpPr>
            <p:cNvPr id="36" name="object 36"/>
            <p:cNvSpPr/>
            <p:nvPr/>
          </p:nvSpPr>
          <p:spPr>
            <a:xfrm>
              <a:off x="9246565" y="5426445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79078" y="2085975"/>
                  </a:moveTo>
                  <a:lnTo>
                    <a:pt x="26129" y="2085975"/>
                  </a:lnTo>
                  <a:lnTo>
                    <a:pt x="22286" y="2085213"/>
                  </a:lnTo>
                  <a:lnTo>
                    <a:pt x="0" y="26130"/>
                  </a:lnTo>
                  <a:lnTo>
                    <a:pt x="764" y="22287"/>
                  </a:lnTo>
                  <a:lnTo>
                    <a:pt x="30124" y="0"/>
                  </a:lnTo>
                  <a:lnTo>
                    <a:pt x="5279078" y="0"/>
                  </a:lnTo>
                  <a:lnTo>
                    <a:pt x="5305204" y="26130"/>
                  </a:lnTo>
                  <a:lnTo>
                    <a:pt x="5305204" y="2059847"/>
                  </a:lnTo>
                  <a:lnTo>
                    <a:pt x="5279078" y="2085975"/>
                  </a:lnTo>
                  <a:close/>
                </a:path>
              </a:pathLst>
            </a:custGeom>
            <a:solidFill>
              <a:srgbClr val="2022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246473" y="5427018"/>
              <a:ext cx="5305425" cy="2085975"/>
            </a:xfrm>
            <a:custGeom>
              <a:avLst/>
              <a:gdLst/>
              <a:ahLst/>
              <a:cxnLst/>
              <a:rect l="l" t="t" r="r" b="b"/>
              <a:pathLst>
                <a:path w="5305425" h="2085975">
                  <a:moveTo>
                    <a:pt x="5282077" y="6"/>
                  </a:moveTo>
                  <a:lnTo>
                    <a:pt x="5283008" y="191"/>
                  </a:lnTo>
                  <a:lnTo>
                    <a:pt x="5286694" y="1720"/>
                  </a:lnTo>
                  <a:lnTo>
                    <a:pt x="5290389" y="3249"/>
                  </a:lnTo>
                  <a:lnTo>
                    <a:pt x="5303000" y="18024"/>
                  </a:lnTo>
                  <a:lnTo>
                    <a:pt x="5304533" y="21714"/>
                  </a:lnTo>
                  <a:lnTo>
                    <a:pt x="5305295" y="25557"/>
                  </a:lnTo>
                  <a:lnTo>
                    <a:pt x="5305295" y="29552"/>
                  </a:lnTo>
                  <a:lnTo>
                    <a:pt x="5305295" y="2055274"/>
                  </a:lnTo>
                  <a:lnTo>
                    <a:pt x="5305295" y="2059274"/>
                  </a:lnTo>
                  <a:lnTo>
                    <a:pt x="5304533" y="2063113"/>
                  </a:lnTo>
                  <a:lnTo>
                    <a:pt x="5303000" y="2066809"/>
                  </a:lnTo>
                  <a:lnTo>
                    <a:pt x="5301476" y="2070495"/>
                  </a:lnTo>
                  <a:lnTo>
                    <a:pt x="5299299" y="2073757"/>
                  </a:lnTo>
                  <a:lnTo>
                    <a:pt x="5296475" y="2076581"/>
                  </a:lnTo>
                  <a:lnTo>
                    <a:pt x="5293651" y="2079405"/>
                  </a:lnTo>
                  <a:lnTo>
                    <a:pt x="5290389" y="2081582"/>
                  </a:lnTo>
                  <a:lnTo>
                    <a:pt x="5286694" y="2083106"/>
                  </a:lnTo>
                  <a:lnTo>
                    <a:pt x="5283008" y="2084639"/>
                  </a:lnTo>
                  <a:lnTo>
                    <a:pt x="5279169" y="2085401"/>
                  </a:lnTo>
                  <a:lnTo>
                    <a:pt x="5275169" y="2085401"/>
                  </a:lnTo>
                  <a:lnTo>
                    <a:pt x="30215" y="2085401"/>
                  </a:lnTo>
                  <a:lnTo>
                    <a:pt x="26221" y="2085401"/>
                  </a:lnTo>
                  <a:lnTo>
                    <a:pt x="22378" y="2084639"/>
                  </a:lnTo>
                  <a:lnTo>
                    <a:pt x="18687" y="2083106"/>
                  </a:lnTo>
                  <a:lnTo>
                    <a:pt x="14997" y="2081582"/>
                  </a:lnTo>
                  <a:lnTo>
                    <a:pt x="0" y="2059274"/>
                  </a:lnTo>
                  <a:lnTo>
                    <a:pt x="0" y="2055274"/>
                  </a:lnTo>
                  <a:lnTo>
                    <a:pt x="0" y="29552"/>
                  </a:lnTo>
                  <a:lnTo>
                    <a:pt x="20" y="21203"/>
                  </a:lnTo>
                  <a:lnTo>
                    <a:pt x="3048" y="14147"/>
                  </a:lnTo>
                  <a:lnTo>
                    <a:pt x="8923" y="8258"/>
                  </a:lnTo>
                  <a:lnTo>
                    <a:pt x="14805" y="2386"/>
                  </a:lnTo>
                  <a:lnTo>
                    <a:pt x="20521" y="0"/>
                  </a:lnTo>
                </a:path>
              </a:pathLst>
            </a:custGeom>
            <a:ln w="57149">
              <a:solidFill>
                <a:srgbClr val="585B5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9246473" y="5454386"/>
          <a:ext cx="5381625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5425"/>
              </a:tblGrid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33500">
                <a:tc>
                  <a:txBody>
                    <a:bodyPr/>
                    <a:lstStyle/>
                    <a:p>
                      <a:pPr marL="2019300" marR="1600835" indent="-485140">
                        <a:lnSpc>
                          <a:spcPct val="142600"/>
                        </a:lnSpc>
                        <a:spcBef>
                          <a:spcPts val="190"/>
                        </a:spcBef>
                      </a:pPr>
                      <a:r>
                        <a:rPr dirty="0" sz="2300" spc="114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Megha</a:t>
                      </a:r>
                      <a:r>
                        <a:rPr dirty="0" sz="230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8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Krishna </a:t>
                      </a:r>
                      <a:r>
                        <a:rPr dirty="0" sz="2300" spc="12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HR</a:t>
                      </a:r>
                      <a:r>
                        <a:rPr dirty="0" sz="2300" spc="-20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dirty="0" sz="2300" spc="125">
                          <a:solidFill>
                            <a:srgbClr val="BCA088"/>
                          </a:solidFill>
                          <a:latin typeface="Palatino Linotype"/>
                          <a:cs typeface="Palatino Linotype"/>
                        </a:rPr>
                        <a:t>Lead</a:t>
                      </a:r>
                      <a:endParaRPr sz="2300">
                        <a:latin typeface="Palatino Linotype"/>
                        <a:cs typeface="Palatino Linotype"/>
                      </a:endParaRPr>
                    </a:p>
                  </a:txBody>
                  <a:tcPr marL="0" marR="0" marB="0" marT="24130"/>
                </a:tc>
              </a:tr>
            </a:tbl>
          </a:graphicData>
        </a:graphic>
      </p:graphicFrame>
      <p:grpSp>
        <p:nvGrpSpPr>
          <p:cNvPr id="39" name="object 39"/>
          <p:cNvGrpSpPr/>
          <p:nvPr/>
        </p:nvGrpSpPr>
        <p:grpSpPr>
          <a:xfrm>
            <a:off x="9275139" y="5455656"/>
            <a:ext cx="5248275" cy="723265"/>
            <a:chOff x="9275139" y="5455656"/>
            <a:chExt cx="5248275" cy="723265"/>
          </a:xfrm>
        </p:grpSpPr>
        <p:sp>
          <p:nvSpPr>
            <p:cNvPr id="40" name="object 40"/>
            <p:cNvSpPr/>
            <p:nvPr/>
          </p:nvSpPr>
          <p:spPr>
            <a:xfrm>
              <a:off x="9275139" y="5455656"/>
              <a:ext cx="5248275" cy="723265"/>
            </a:xfrm>
            <a:custGeom>
              <a:avLst/>
              <a:gdLst/>
              <a:ahLst/>
              <a:cxnLst/>
              <a:rect l="l" t="t" r="r" b="b"/>
              <a:pathLst>
                <a:path w="5248275" h="723264">
                  <a:moveTo>
                    <a:pt x="0" y="0"/>
                  </a:moveTo>
                  <a:lnTo>
                    <a:pt x="5248056" y="0"/>
                  </a:lnTo>
                  <a:lnTo>
                    <a:pt x="5248056" y="722645"/>
                  </a:lnTo>
                  <a:lnTo>
                    <a:pt x="0" y="722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24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78491" y="5678125"/>
              <a:ext cx="238301" cy="25812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1732707" y="5634083"/>
              <a:ext cx="329565" cy="367030"/>
            </a:xfrm>
            <a:custGeom>
              <a:avLst/>
              <a:gdLst/>
              <a:ahLst/>
              <a:cxnLst/>
              <a:rect l="l" t="t" r="r" b="b"/>
              <a:pathLst>
                <a:path w="329565" h="367029">
                  <a:moveTo>
                    <a:pt x="329520" y="366599"/>
                  </a:moveTo>
                  <a:lnTo>
                    <a:pt x="323987" y="320054"/>
                  </a:lnTo>
                </a:path>
                <a:path w="329565" h="367029">
                  <a:moveTo>
                    <a:pt x="329520" y="366599"/>
                  </a:moveTo>
                  <a:lnTo>
                    <a:pt x="0" y="366678"/>
                  </a:lnTo>
                </a:path>
                <a:path w="329565" h="367029">
                  <a:moveTo>
                    <a:pt x="208548" y="228797"/>
                  </a:moveTo>
                  <a:lnTo>
                    <a:pt x="207414" y="195908"/>
                  </a:lnTo>
                </a:path>
                <a:path w="329565" h="367029">
                  <a:moveTo>
                    <a:pt x="122274" y="195686"/>
                  </a:moveTo>
                  <a:lnTo>
                    <a:pt x="121002" y="228066"/>
                  </a:lnTo>
                </a:path>
                <a:path w="329565" h="367029">
                  <a:moveTo>
                    <a:pt x="239071" y="98828"/>
                  </a:moveTo>
                  <a:lnTo>
                    <a:pt x="224517" y="90124"/>
                  </a:lnTo>
                  <a:lnTo>
                    <a:pt x="212012" y="79413"/>
                  </a:lnTo>
                  <a:lnTo>
                    <a:pt x="201557" y="66694"/>
                  </a:lnTo>
                  <a:lnTo>
                    <a:pt x="193150" y="51968"/>
                  </a:lnTo>
                </a:path>
                <a:path w="329565" h="367029">
                  <a:moveTo>
                    <a:pt x="94446" y="253133"/>
                  </a:moveTo>
                  <a:lnTo>
                    <a:pt x="41204" y="274331"/>
                  </a:lnTo>
                </a:path>
                <a:path w="329565" h="367029">
                  <a:moveTo>
                    <a:pt x="41202" y="274326"/>
                  </a:moveTo>
                  <a:lnTo>
                    <a:pt x="14494" y="295502"/>
                  </a:lnTo>
                  <a:lnTo>
                    <a:pt x="11271" y="300352"/>
                  </a:lnTo>
                  <a:lnTo>
                    <a:pt x="8877" y="305582"/>
                  </a:lnTo>
                  <a:lnTo>
                    <a:pt x="7311" y="311190"/>
                  </a:lnTo>
                  <a:lnTo>
                    <a:pt x="5744" y="316799"/>
                  </a:lnTo>
                  <a:lnTo>
                    <a:pt x="5083" y="322512"/>
                  </a:lnTo>
                  <a:lnTo>
                    <a:pt x="5325" y="328329"/>
                  </a:lnTo>
                </a:path>
                <a:path w="329565" h="367029">
                  <a:moveTo>
                    <a:pt x="4746" y="328353"/>
                  </a:moveTo>
                  <a:lnTo>
                    <a:pt x="0" y="366678"/>
                  </a:lnTo>
                </a:path>
                <a:path w="329565" h="367029">
                  <a:moveTo>
                    <a:pt x="323987" y="320054"/>
                  </a:moveTo>
                  <a:lnTo>
                    <a:pt x="319991" y="303689"/>
                  </a:lnTo>
                  <a:lnTo>
                    <a:pt x="308614" y="288381"/>
                  </a:lnTo>
                  <a:lnTo>
                    <a:pt x="293145" y="276368"/>
                  </a:lnTo>
                  <a:lnTo>
                    <a:pt x="276872" y="269888"/>
                  </a:lnTo>
                </a:path>
                <a:path w="329565" h="367029">
                  <a:moveTo>
                    <a:pt x="276872" y="269888"/>
                  </a:moveTo>
                  <a:lnTo>
                    <a:pt x="235945" y="253451"/>
                  </a:lnTo>
                </a:path>
                <a:path w="329565" h="367029">
                  <a:moveTo>
                    <a:pt x="91634" y="134306"/>
                  </a:moveTo>
                  <a:lnTo>
                    <a:pt x="91261" y="104863"/>
                  </a:lnTo>
                </a:path>
                <a:path w="329565" h="367029">
                  <a:moveTo>
                    <a:pt x="236011" y="253068"/>
                  </a:moveTo>
                  <a:lnTo>
                    <a:pt x="210207" y="235220"/>
                  </a:lnTo>
                  <a:lnTo>
                    <a:pt x="208196" y="228909"/>
                  </a:lnTo>
                </a:path>
                <a:path w="329565" h="367029">
                  <a:moveTo>
                    <a:pt x="275658" y="191484"/>
                  </a:moveTo>
                  <a:lnTo>
                    <a:pt x="253527" y="61470"/>
                  </a:lnTo>
                </a:path>
                <a:path w="329565" h="367029">
                  <a:moveTo>
                    <a:pt x="253695" y="61406"/>
                  </a:moveTo>
                  <a:lnTo>
                    <a:pt x="230010" y="25716"/>
                  </a:lnTo>
                  <a:lnTo>
                    <a:pt x="212625" y="12950"/>
                  </a:lnTo>
                  <a:lnTo>
                    <a:pt x="207949" y="10230"/>
                  </a:lnTo>
                  <a:lnTo>
                    <a:pt x="203075" y="7926"/>
                  </a:lnTo>
                  <a:lnTo>
                    <a:pt x="198004" y="6039"/>
                  </a:lnTo>
                  <a:lnTo>
                    <a:pt x="192933" y="4151"/>
                  </a:lnTo>
                  <a:lnTo>
                    <a:pt x="160921" y="0"/>
                  </a:lnTo>
                  <a:lnTo>
                    <a:pt x="155543" y="376"/>
                  </a:lnTo>
                  <a:lnTo>
                    <a:pt x="150197" y="1211"/>
                  </a:lnTo>
                  <a:lnTo>
                    <a:pt x="144852" y="2047"/>
                  </a:lnTo>
                  <a:lnTo>
                    <a:pt x="139616" y="3329"/>
                  </a:lnTo>
                  <a:lnTo>
                    <a:pt x="134489" y="5060"/>
                  </a:lnTo>
                  <a:lnTo>
                    <a:pt x="129363" y="6790"/>
                  </a:lnTo>
                  <a:lnTo>
                    <a:pt x="106145" y="20396"/>
                  </a:lnTo>
                  <a:lnTo>
                    <a:pt x="101892" y="23741"/>
                  </a:lnTo>
                  <a:lnTo>
                    <a:pt x="77118" y="58684"/>
                  </a:lnTo>
                  <a:lnTo>
                    <a:pt x="72220" y="74097"/>
                  </a:lnTo>
                  <a:lnTo>
                    <a:pt x="71026" y="79373"/>
                  </a:lnTo>
                  <a:lnTo>
                    <a:pt x="70289" y="84713"/>
                  </a:lnTo>
                  <a:lnTo>
                    <a:pt x="70008" y="90116"/>
                  </a:lnTo>
                </a:path>
              </a:pathLst>
            </a:custGeom>
            <a:ln w="1621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992989" y="7885266"/>
            <a:ext cx="16316325" cy="1753870"/>
            <a:chOff x="992989" y="7885266"/>
            <a:chExt cx="16316325" cy="1753870"/>
          </a:xfrm>
        </p:grpSpPr>
        <p:sp>
          <p:nvSpPr>
            <p:cNvPr id="44" name="object 44"/>
            <p:cNvSpPr/>
            <p:nvPr/>
          </p:nvSpPr>
          <p:spPr>
            <a:xfrm>
              <a:off x="992989" y="7885266"/>
              <a:ext cx="16316325" cy="1753870"/>
            </a:xfrm>
            <a:custGeom>
              <a:avLst/>
              <a:gdLst/>
              <a:ahLst/>
              <a:cxnLst/>
              <a:rect l="l" t="t" r="r" b="b"/>
              <a:pathLst>
                <a:path w="16316325" h="1753870">
                  <a:moveTo>
                    <a:pt x="16279661" y="1753849"/>
                  </a:moveTo>
                  <a:lnTo>
                    <a:pt x="36195" y="1753849"/>
                  </a:lnTo>
                  <a:lnTo>
                    <a:pt x="22101" y="1749777"/>
                  </a:lnTo>
                  <a:lnTo>
                    <a:pt x="10597" y="1738666"/>
                  </a:lnTo>
                  <a:lnTo>
                    <a:pt x="2842" y="1722178"/>
                  </a:lnTo>
                  <a:lnTo>
                    <a:pt x="0" y="1701972"/>
                  </a:lnTo>
                  <a:lnTo>
                    <a:pt x="0" y="51876"/>
                  </a:lnTo>
                  <a:lnTo>
                    <a:pt x="2842" y="31683"/>
                  </a:lnTo>
                  <a:lnTo>
                    <a:pt x="10597" y="15194"/>
                  </a:lnTo>
                  <a:lnTo>
                    <a:pt x="22101" y="4076"/>
                  </a:lnTo>
                  <a:lnTo>
                    <a:pt x="36195" y="0"/>
                  </a:lnTo>
                  <a:lnTo>
                    <a:pt x="16279661" y="0"/>
                  </a:lnTo>
                  <a:lnTo>
                    <a:pt x="16293749" y="4076"/>
                  </a:lnTo>
                  <a:lnTo>
                    <a:pt x="16305248" y="15194"/>
                  </a:lnTo>
                  <a:lnTo>
                    <a:pt x="16312999" y="31683"/>
                  </a:lnTo>
                  <a:lnTo>
                    <a:pt x="16315840" y="51876"/>
                  </a:lnTo>
                  <a:lnTo>
                    <a:pt x="16315840" y="1701972"/>
                  </a:lnTo>
                  <a:lnTo>
                    <a:pt x="16312999" y="1722178"/>
                  </a:lnTo>
                  <a:lnTo>
                    <a:pt x="16305248" y="1738666"/>
                  </a:lnTo>
                  <a:lnTo>
                    <a:pt x="16293749" y="1749777"/>
                  </a:lnTo>
                  <a:lnTo>
                    <a:pt x="16279661" y="1753849"/>
                  </a:lnTo>
                  <a:close/>
                </a:path>
              </a:pathLst>
            </a:custGeom>
            <a:solidFill>
              <a:srgbClr val="5F34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4125" y="8177661"/>
              <a:ext cx="456245" cy="365040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764015" y="8016847"/>
            <a:ext cx="14719935" cy="1073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28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15+</a:t>
            </a:r>
            <a:r>
              <a:rPr dirty="0" sz="28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28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28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Comprising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10+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Technical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experts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5+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professionals,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brings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wealth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experience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innovation.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595" y="824407"/>
            <a:ext cx="7835900" cy="8740140"/>
          </a:xfrm>
          <a:custGeom>
            <a:avLst/>
            <a:gdLst/>
            <a:ahLst/>
            <a:cxnLst/>
            <a:rect l="l" t="t" r="r" b="b"/>
            <a:pathLst>
              <a:path w="7835900" h="8740140">
                <a:moveTo>
                  <a:pt x="7795124" y="8740141"/>
                </a:moveTo>
                <a:lnTo>
                  <a:pt x="40239" y="8740141"/>
                </a:lnTo>
                <a:lnTo>
                  <a:pt x="27863" y="8737924"/>
                </a:lnTo>
                <a:lnTo>
                  <a:pt x="13370" y="8729270"/>
                </a:lnTo>
                <a:lnTo>
                  <a:pt x="3589" y="8716450"/>
                </a:lnTo>
                <a:lnTo>
                  <a:pt x="0" y="8700775"/>
                </a:lnTo>
                <a:lnTo>
                  <a:pt x="0" y="40346"/>
                </a:lnTo>
                <a:lnTo>
                  <a:pt x="3589" y="24657"/>
                </a:lnTo>
                <a:lnTo>
                  <a:pt x="13370" y="11831"/>
                </a:lnTo>
                <a:lnTo>
                  <a:pt x="27863" y="3175"/>
                </a:lnTo>
                <a:lnTo>
                  <a:pt x="45590" y="0"/>
                </a:lnTo>
                <a:lnTo>
                  <a:pt x="7789771" y="0"/>
                </a:lnTo>
                <a:lnTo>
                  <a:pt x="7807504" y="3175"/>
                </a:lnTo>
                <a:lnTo>
                  <a:pt x="7822000" y="11831"/>
                </a:lnTo>
                <a:lnTo>
                  <a:pt x="7831781" y="24657"/>
                </a:lnTo>
                <a:lnTo>
                  <a:pt x="7835325" y="40346"/>
                </a:lnTo>
                <a:lnTo>
                  <a:pt x="7835325" y="8700775"/>
                </a:lnTo>
                <a:lnTo>
                  <a:pt x="7831781" y="8716450"/>
                </a:lnTo>
                <a:lnTo>
                  <a:pt x="7822000" y="8729270"/>
                </a:lnTo>
                <a:lnTo>
                  <a:pt x="7807504" y="8737924"/>
                </a:lnTo>
                <a:lnTo>
                  <a:pt x="7795124" y="8740141"/>
                </a:lnTo>
                <a:close/>
              </a:path>
            </a:pathLst>
          </a:custGeom>
          <a:solidFill>
            <a:srgbClr val="8447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16000" y="971737"/>
            <a:ext cx="7105015" cy="79946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51435" marR="828675">
              <a:lnSpc>
                <a:spcPts val="8930"/>
              </a:lnSpc>
              <a:spcBef>
                <a:spcPts val="160"/>
              </a:spcBef>
            </a:pPr>
            <a:r>
              <a:rPr dirty="0" sz="7200" spc="475">
                <a:solidFill>
                  <a:srgbClr val="F1D3B9"/>
                </a:solidFill>
                <a:latin typeface="Palatino Linotype"/>
                <a:cs typeface="Palatino Linotype"/>
              </a:rPr>
              <a:t>BUILD</a:t>
            </a:r>
            <a:r>
              <a:rPr dirty="0" sz="7200" spc="-6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7200" spc="520">
                <a:solidFill>
                  <a:srgbClr val="F1D3B9"/>
                </a:solidFill>
                <a:latin typeface="Palatino Linotype"/>
                <a:cs typeface="Palatino Linotype"/>
              </a:rPr>
              <a:t>THE </a:t>
            </a:r>
            <a:r>
              <a:rPr dirty="0" sz="7200" spc="505">
                <a:solidFill>
                  <a:srgbClr val="F1D3B9"/>
                </a:solidFill>
                <a:latin typeface="Palatino Linotype"/>
                <a:cs typeface="Palatino Linotype"/>
              </a:rPr>
              <a:t>FUTURE</a:t>
            </a:r>
            <a:r>
              <a:rPr dirty="0" sz="7200" spc="-5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7200" spc="645">
                <a:solidFill>
                  <a:srgbClr val="F1D3B9"/>
                </a:solidFill>
                <a:latin typeface="Palatino Linotype"/>
                <a:cs typeface="Palatino Linotype"/>
              </a:rPr>
              <a:t>OF </a:t>
            </a:r>
            <a:r>
              <a:rPr dirty="0" sz="7200" spc="430">
                <a:solidFill>
                  <a:srgbClr val="F1D3B9"/>
                </a:solidFill>
                <a:latin typeface="Palatino Linotype"/>
                <a:cs typeface="Palatino Linotype"/>
              </a:rPr>
              <a:t>SPACE</a:t>
            </a:r>
            <a:r>
              <a:rPr dirty="0" sz="7200" spc="-70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7200" spc="400">
                <a:solidFill>
                  <a:srgbClr val="F1D3B9"/>
                </a:solidFill>
                <a:latin typeface="Palatino Linotype"/>
                <a:cs typeface="Palatino Linotype"/>
              </a:rPr>
              <a:t>WITH </a:t>
            </a:r>
            <a:r>
              <a:rPr dirty="0" sz="7200" spc="590">
                <a:solidFill>
                  <a:srgbClr val="F1D3B9"/>
                </a:solidFill>
                <a:latin typeface="Palatino Linotype"/>
                <a:cs typeface="Palatino Linotype"/>
              </a:rPr>
              <a:t>US</a:t>
            </a:r>
            <a:endParaRPr sz="7200">
              <a:latin typeface="Palatino Linotype"/>
              <a:cs typeface="Palatino Linotype"/>
            </a:endParaRPr>
          </a:p>
          <a:p>
            <a:pPr marL="12700">
              <a:lnSpc>
                <a:spcPts val="3120"/>
              </a:lnSpc>
            </a:pP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At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3Space,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we</a:t>
            </a:r>
            <a:r>
              <a:rPr dirty="0" sz="2600" spc="-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believe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600" spc="-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future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of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space</a:t>
            </a:r>
            <a:endParaRPr sz="2600">
              <a:latin typeface="Arial"/>
              <a:cs typeface="Arial"/>
            </a:endParaRPr>
          </a:p>
          <a:p>
            <a:pPr marL="12700" marR="349250">
              <a:lnSpc>
                <a:spcPct val="127400"/>
              </a:lnSpc>
            </a:pP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technology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is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built</a:t>
            </a:r>
            <a:r>
              <a:rPr dirty="0" sz="2600" spc="-8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through</a:t>
            </a:r>
            <a:r>
              <a:rPr dirty="0" sz="2600" spc="-8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collaboration,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innovation,</a:t>
            </a:r>
            <a:r>
              <a:rPr dirty="0" sz="2600" spc="-7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and</a:t>
            </a:r>
            <a:r>
              <a:rPr dirty="0" sz="26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people</a:t>
            </a:r>
            <a:r>
              <a:rPr dirty="0" sz="26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who</a:t>
            </a:r>
            <a:r>
              <a:rPr dirty="0" sz="2600" spc="-7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are</a:t>
            </a:r>
            <a:r>
              <a:rPr dirty="0" sz="26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willing</a:t>
            </a:r>
            <a:r>
              <a:rPr dirty="0" sz="26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to</a:t>
            </a:r>
            <a:r>
              <a:rPr dirty="0" sz="2600" spc="-7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20">
                <a:solidFill>
                  <a:srgbClr val="BCA088"/>
                </a:solidFill>
                <a:latin typeface="Arial"/>
                <a:cs typeface="Arial"/>
              </a:rPr>
              <a:t>build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what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has</a:t>
            </a:r>
            <a:r>
              <a:rPr dirty="0" sz="2600" spc="-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never</a:t>
            </a:r>
            <a:r>
              <a:rPr dirty="0" sz="2600" spc="-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been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built</a:t>
            </a:r>
            <a:r>
              <a:rPr dirty="0" sz="2600" spc="-6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before.</a:t>
            </a:r>
            <a:endParaRPr sz="2600">
              <a:latin typeface="Arial"/>
              <a:cs typeface="Arial"/>
            </a:endParaRPr>
          </a:p>
          <a:p>
            <a:pPr marL="12700" marR="5080">
              <a:lnSpc>
                <a:spcPct val="127400"/>
              </a:lnSpc>
            </a:pP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HAVE</a:t>
            </a:r>
            <a:r>
              <a:rPr dirty="0" sz="26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AN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IDEA,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OPPORTUNITY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OR</a:t>
            </a:r>
            <a:r>
              <a:rPr dirty="0" sz="2600" spc="-7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WANT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25">
                <a:solidFill>
                  <a:srgbClr val="BCA088"/>
                </a:solidFill>
                <a:latin typeface="Arial"/>
                <a:cs typeface="Arial"/>
              </a:rPr>
              <a:t>TO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BE</a:t>
            </a:r>
            <a:r>
              <a:rPr dirty="0" sz="2600" spc="-4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PART</a:t>
            </a:r>
            <a:r>
              <a:rPr dirty="0" sz="2600" spc="-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OF</a:t>
            </a:r>
            <a:r>
              <a:rPr dirty="0" sz="2600" spc="-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THE</a:t>
            </a:r>
            <a:r>
              <a:rPr dirty="0" sz="2600" spc="-40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JOURNEY?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2600">
                <a:solidFill>
                  <a:srgbClr val="BCA088"/>
                </a:solidFill>
                <a:latin typeface="Arial"/>
                <a:cs typeface="Arial"/>
              </a:rPr>
              <a:t>Let’s</a:t>
            </a:r>
            <a:r>
              <a:rPr dirty="0" sz="2600" spc="-65">
                <a:solidFill>
                  <a:srgbClr val="BCA088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BCA088"/>
                </a:solidFill>
                <a:latin typeface="Arial"/>
                <a:cs typeface="Arial"/>
              </a:rPr>
              <a:t>connect.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38219" y="901444"/>
            <a:ext cx="5020310" cy="66865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00" spc="545">
                <a:solidFill>
                  <a:srgbClr val="000000"/>
                </a:solidFill>
                <a:latin typeface="Segoe UI Symbol"/>
                <a:cs typeface="Segoe UI Symbol"/>
              </a:rPr>
              <a:t>📧</a:t>
            </a:r>
            <a:r>
              <a:rPr dirty="0" sz="4200" spc="-370">
                <a:solidFill>
                  <a:srgbClr val="000000"/>
                </a:solidFill>
                <a:latin typeface="Segoe UI Symbol"/>
                <a:cs typeface="Segoe UI Symbol"/>
              </a:rPr>
              <a:t> </a:t>
            </a:r>
            <a:r>
              <a:rPr dirty="0" sz="3700" spc="204"/>
              <a:t>General</a:t>
            </a:r>
            <a:r>
              <a:rPr dirty="0" sz="3700" spc="-30"/>
              <a:t> </a:t>
            </a:r>
            <a:r>
              <a:rPr dirty="0" sz="3700" spc="160"/>
              <a:t>Enquiries:</a:t>
            </a:r>
            <a:endParaRPr sz="37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38219" y="1711424"/>
            <a:ext cx="6477000" cy="4142104"/>
          </a:xfrm>
          <a:prstGeom prst="rect">
            <a:avLst/>
          </a:prstGeom>
        </p:spPr>
        <p:txBody>
          <a:bodyPr wrap="square" lIns="0" tIns="209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u="sng" sz="2950" spc="-55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2"/>
              </a:rPr>
              <a:t>contactus@</a:t>
            </a:r>
            <a:r>
              <a:rPr dirty="0" u="sng" sz="2950" spc="-254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dirty="0" u="sng" sz="2950" spc="-10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2"/>
              </a:rPr>
              <a:t>a3spacetech.com</a:t>
            </a:r>
            <a:endParaRPr sz="2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</a:pPr>
            <a:r>
              <a:rPr dirty="0" sz="4200" spc="545">
                <a:latin typeface="Segoe UI Symbol"/>
                <a:cs typeface="Segoe UI Symbol"/>
              </a:rPr>
              <a:t>📧</a:t>
            </a:r>
            <a:r>
              <a:rPr dirty="0" sz="4200" spc="-375">
                <a:latin typeface="Segoe UI Symbol"/>
                <a:cs typeface="Segoe UI Symbol"/>
              </a:rPr>
              <a:t> </a:t>
            </a:r>
            <a:r>
              <a:rPr dirty="0" sz="3700" spc="225">
                <a:solidFill>
                  <a:srgbClr val="F1D3B9"/>
                </a:solidFill>
                <a:latin typeface="Palatino Linotype"/>
                <a:cs typeface="Palatino Linotype"/>
              </a:rPr>
              <a:t>Careers</a:t>
            </a:r>
            <a:r>
              <a:rPr dirty="0" sz="3700" spc="-30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3700" spc="170">
                <a:solidFill>
                  <a:srgbClr val="F1D3B9"/>
                </a:solidFill>
                <a:latin typeface="Palatino Linotype"/>
                <a:cs typeface="Palatino Linotype"/>
              </a:rPr>
              <a:t>&amp;</a:t>
            </a:r>
            <a:r>
              <a:rPr dirty="0" sz="3700" spc="-35">
                <a:solidFill>
                  <a:srgbClr val="F1D3B9"/>
                </a:solidFill>
                <a:latin typeface="Palatino Linotype"/>
                <a:cs typeface="Palatino Linotype"/>
              </a:rPr>
              <a:t> </a:t>
            </a:r>
            <a:r>
              <a:rPr dirty="0" sz="3700" spc="125">
                <a:solidFill>
                  <a:srgbClr val="F1D3B9"/>
                </a:solidFill>
                <a:latin typeface="Palatino Linotype"/>
                <a:cs typeface="Palatino Linotype"/>
              </a:rPr>
              <a:t>Opportunities:</a:t>
            </a:r>
            <a:endParaRPr sz="37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875"/>
              </a:spcBef>
            </a:pPr>
            <a:r>
              <a:rPr dirty="0" u="sng" sz="2950" spc="-65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3"/>
              </a:rPr>
              <a:t>careers@</a:t>
            </a:r>
            <a:r>
              <a:rPr dirty="0" u="sng" sz="2950" spc="-275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dirty="0" u="sng" sz="2950" spc="-10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3"/>
              </a:rPr>
              <a:t>a3spacetech.com</a:t>
            </a:r>
            <a:endParaRPr sz="2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0"/>
              </a:spcBef>
            </a:pPr>
            <a:r>
              <a:rPr dirty="0" sz="4200" spc="585">
                <a:latin typeface="Segoe UI Symbol"/>
                <a:cs typeface="Segoe UI Symbol"/>
              </a:rPr>
              <a:t>🌐</a:t>
            </a:r>
            <a:r>
              <a:rPr dirty="0" sz="4200" spc="-415">
                <a:latin typeface="Segoe UI Symbol"/>
                <a:cs typeface="Segoe UI Symbol"/>
              </a:rPr>
              <a:t> </a:t>
            </a:r>
            <a:r>
              <a:rPr dirty="0" sz="3700" spc="180">
                <a:solidFill>
                  <a:srgbClr val="F1D3B9"/>
                </a:solidFill>
                <a:latin typeface="Palatino Linotype"/>
                <a:cs typeface="Palatino Linotype"/>
              </a:rPr>
              <a:t>Website:</a:t>
            </a:r>
            <a:endParaRPr sz="37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875"/>
              </a:spcBef>
            </a:pPr>
            <a:r>
              <a:rPr dirty="0" u="sng" sz="2950" spc="-10" b="1">
                <a:solidFill>
                  <a:srgbClr val="84472D"/>
                </a:solidFill>
                <a:uFill>
                  <a:solidFill>
                    <a:srgbClr val="84472D"/>
                  </a:solidFill>
                </a:uFill>
                <a:latin typeface="Arial"/>
                <a:cs typeface="Arial"/>
                <a:hlinkClick r:id="rId4"/>
              </a:rPr>
              <a:t>www.a3spacetech.com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8420" cy="345759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40070" y="0"/>
              <a:ext cx="5347928" cy="34861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4639" y="0"/>
              <a:ext cx="6057899" cy="33718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56642" y="0"/>
              <a:ext cx="2800349" cy="41052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484077"/>
              <a:ext cx="4676790" cy="31241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9533" y="3884736"/>
              <a:ext cx="2781299" cy="33337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53914" y="3260475"/>
              <a:ext cx="4962539" cy="37242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964009" y="3267638"/>
              <a:ext cx="3276599" cy="43719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603766"/>
              <a:ext cx="2762249" cy="368323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244967" y="3484077"/>
              <a:ext cx="3038474" cy="46386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63454" y="6603766"/>
              <a:ext cx="2600324" cy="36832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63520" y="6832702"/>
              <a:ext cx="5181599" cy="34542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50764" y="7219249"/>
              <a:ext cx="2305049" cy="30670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431097" y="8121484"/>
              <a:ext cx="3854622" cy="21655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88358" y="6603766"/>
              <a:ext cx="2762249" cy="36832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4472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2026-08-27T12:14:38Z</dcterms:created>
  <dcterms:modified xsi:type="dcterms:W3CDTF">2026-08-27T12:14:38Z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2026-08-27T00:00:00Z</vt:filetime>
  </property>
  <property fmtid="{D5CDD505-2E9C-101B-9397-08002B2CF9AE}" pid="4" name="LastSaved">
    <vt:filetime>2026-08-27T00:00:00Z</vt:filetime>
  </property>
  <property fmtid="{D5CDD505-2E9C-101B-9397-08002B2CF9AE}" pid="5" name="Producer">
    <vt:lpwstr>3-Heights(TM) PDF Security Shell 4.8.25.2 (http://www.pdf-tools.com)</vt:lpwstr>
  </property>
</Properties>
</file>